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97" r:id="rId1"/>
  </p:sldMasterIdLst>
  <p:notesMasterIdLst>
    <p:notesMasterId r:id="rId13"/>
  </p:notesMasterIdLst>
  <p:handoutMasterIdLst>
    <p:handoutMasterId r:id="rId14"/>
  </p:handoutMasterIdLst>
  <p:sldIdLst>
    <p:sldId id="298" r:id="rId2"/>
    <p:sldId id="299" r:id="rId3"/>
    <p:sldId id="300" r:id="rId4"/>
    <p:sldId id="301" r:id="rId5"/>
    <p:sldId id="302" r:id="rId6"/>
    <p:sldId id="303" r:id="rId7"/>
    <p:sldId id="306" r:id="rId8"/>
    <p:sldId id="307" r:id="rId9"/>
    <p:sldId id="314" r:id="rId10"/>
    <p:sldId id="315" r:id="rId11"/>
    <p:sldId id="310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5C5C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B9B8EF-A53E-40BA-82A1-A18E85A43450}">
  <a:tblStyle styleId="{DBB9B8EF-A53E-40BA-82A1-A18E85A434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78475" autoAdjust="0"/>
  </p:normalViewPr>
  <p:slideViewPr>
    <p:cSldViewPr snapToGrid="0">
      <p:cViewPr varScale="1">
        <p:scale>
          <a:sx n="57" d="100"/>
          <a:sy n="57" d="100"/>
        </p:scale>
        <p:origin x="-118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2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C10ED-A85D-43AB-8B35-53F57FACDD36}" type="datetimeFigureOut">
              <a:rPr lang="hr-HR" smtClean="0"/>
              <a:t>19.8.2018.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2A830-7371-4612-A532-FDED63419FE2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21" y="8066576"/>
            <a:ext cx="2981492" cy="10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4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8032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fc3b411f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g3fc3b411f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g3fc3b411f5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99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26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fc3b411f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g3fc3b411f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g3fc3b411f5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13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fc3b411f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2" name="Google Shape;962;g3fc3b411f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g3fc3b411f5_1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06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3fc3b411f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1" name="Google Shape;971;g3fc3b411f5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g3fc3b411f5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58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3fc3b411f5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g3fc3b411f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02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3fc3b411f5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3fc3b411f5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25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3fc3b411f5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g3fc3b411f5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g3fc3b411f5_1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48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3fc3b411f5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1" name="Google Shape;1021;g3fc3b411f5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g3fc3b411f5_1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89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12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40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42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98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98" y="5711682"/>
            <a:ext cx="2700547" cy="9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6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849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59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895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81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033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15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89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ji-poucavanja.e-skole.hr/wp-content/uploads/2018/04/PRIRUCNIK-za-primjenu-i-izradu-e-skole-scenarija-poucavanja.pdf" TargetMode="External"/><Relationship Id="rId7" Type="http://schemas.openxmlformats.org/officeDocument/2006/relationships/hyperlink" Target="https://uciteljihr-my.sharepoint.com/:o:/g/personal/edukacije_ucitelji_hr/Euh6gAPGkH5HqMr-TmeUKRoBNzQ3CknifPqRe6ndj-HpEA?e=5XGGJ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iteljihr-my.sharepoint.com/:o:/g/personal/edukacije_ucitelji_hr/Euty8Zx7tu9MlHdkW2hU6hwBcmboJK5nH8qCsoc-54WCDg?e=lGr2MG" TargetMode="External"/><Relationship Id="rId5" Type="http://schemas.openxmlformats.org/officeDocument/2006/relationships/hyperlink" Target="https://uciteljihr-my.sharepoint.com/:o:/g/personal/edukacije_ucitelji_hr/EuJ6XILIk2dFmBWmW2g8ER4BF9bZeGvknj4PlhIlKhe5ig?e=CvCeZM" TargetMode="External"/><Relationship Id="rId4" Type="http://schemas.openxmlformats.org/officeDocument/2006/relationships/hyperlink" Target="https://loomen.carnet.hr/course/view.php?id=869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udzbenici.glas-koncila.h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loomen.carnet.hr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05"/>
          <p:cNvSpPr txBox="1">
            <a:spLocks noGrp="1"/>
          </p:cNvSpPr>
          <p:nvPr>
            <p:ph type="title"/>
          </p:nvPr>
        </p:nvSpPr>
        <p:spPr>
          <a:xfrm>
            <a:off x="0" y="17332"/>
            <a:ext cx="604981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hr-HR" sz="4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Planiranje nastave </a:t>
            </a:r>
            <a:endParaRPr sz="4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7" name="Google Shape;947;p105"/>
          <p:cNvPicPr preferRelativeResize="0"/>
          <p:nvPr/>
        </p:nvPicPr>
        <p:blipFill rotWithShape="1">
          <a:blip r:embed="rId3">
            <a:alphaModFix/>
          </a:blip>
          <a:srcRect l="18743" t="20647" r="19233" b="9122"/>
          <a:stretch/>
        </p:blipFill>
        <p:spPr>
          <a:xfrm>
            <a:off x="309489" y="2152356"/>
            <a:ext cx="6316394" cy="4332849"/>
          </a:xfrm>
          <a:prstGeom prst="rect">
            <a:avLst/>
          </a:prstGeom>
          <a:noFill/>
          <a:ln>
            <a:noFill/>
          </a:ln>
          <a:effectLst>
            <a:outerShdw blurRad="660400" dist="50800" dir="5400000" sx="104000" sy="104000" algn="ctr" rotWithShape="0">
              <a:srgbClr val="000000"/>
            </a:outerShdw>
          </a:effectLst>
        </p:spPr>
      </p:pic>
      <p:pic>
        <p:nvPicPr>
          <p:cNvPr id="948" name="Google Shape;948;p105"/>
          <p:cNvPicPr preferRelativeResize="0"/>
          <p:nvPr/>
        </p:nvPicPr>
        <p:blipFill rotWithShape="1">
          <a:blip r:embed="rId4">
            <a:alphaModFix/>
          </a:blip>
          <a:srcRect l="20560" t="18960" r="27926" b="9163"/>
          <a:stretch/>
        </p:blipFill>
        <p:spPr>
          <a:xfrm>
            <a:off x="6766559" y="653191"/>
            <a:ext cx="4825219" cy="4332849"/>
          </a:xfrm>
          <a:prstGeom prst="rect">
            <a:avLst/>
          </a:prstGeom>
          <a:noFill/>
          <a:ln>
            <a:noFill/>
          </a:ln>
          <a:effectLst>
            <a:outerShdw blurRad="685800" dist="50800" dir="5400000" sx="109000" sy="109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49" name="Google Shape;949;p105"/>
          <p:cNvSpPr txBox="1"/>
          <p:nvPr/>
        </p:nvSpPr>
        <p:spPr>
          <a:xfrm>
            <a:off x="592411" y="1257376"/>
            <a:ext cx="681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Što smo imali i kako smo planirali do sada?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79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4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44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11</a:t>
            </a:fld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5926" y="661182"/>
            <a:ext cx="10312322" cy="5511018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Izvori: </a:t>
            </a:r>
            <a:br>
              <a:rPr lang="hr-H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Branko </a:t>
            </a:r>
            <a:r>
              <a:rPr lang="hr-HR" dirty="0" err="1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Bognar</a:t>
            </a:r>
            <a:r>
              <a:rPr lang="hr-HR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Slavonski Brod, Poticanje kreativnosti u školskim </a:t>
            </a:r>
            <a:r>
              <a:rPr lang="hr-HR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uvjetima</a:t>
            </a:r>
          </a:p>
          <a:p>
            <a:r>
              <a:rPr lang="hr-HR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hr-HR" dirty="0" smtClean="0">
                <a:latin typeface="Calibri" panose="020F0502020204030204" pitchFamily="34" charset="0"/>
                <a:hlinkClick r:id="rId3"/>
              </a:rPr>
              <a:t>scenariji-poucavanja.e-skole.hr/wp-content/uploads/2018/04/PRIRUCNIK-za-primjenu-i-izradu-e-skole-scenarija-poucavanja.pdf</a:t>
            </a:r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Hrvatski jezik u školi za život, </a:t>
            </a:r>
            <a:r>
              <a:rPr lang="hr-HR" dirty="0" err="1" smtClean="0">
                <a:latin typeface="Calibri" panose="020F0502020204030204" pitchFamily="34" charset="0"/>
              </a:rPr>
              <a:t>Loomen</a:t>
            </a:r>
            <a:r>
              <a:rPr lang="hr-HR" dirty="0">
                <a:latin typeface="Calibri" panose="020F0502020204030204" pitchFamily="34" charset="0"/>
              </a:rPr>
              <a:t> učionica, </a:t>
            </a:r>
            <a:r>
              <a:rPr lang="hr-HR" dirty="0">
                <a:latin typeface="Calibri" panose="020F0502020204030204" pitchFamily="34" charset="0"/>
                <a:hlinkClick r:id="rId4"/>
              </a:rPr>
              <a:t>https://</a:t>
            </a:r>
            <a:r>
              <a:rPr lang="hr-HR" dirty="0" smtClean="0">
                <a:latin typeface="Calibri" panose="020F0502020204030204" pitchFamily="34" charset="0"/>
                <a:hlinkClick r:id="rId4"/>
              </a:rPr>
              <a:t>loomen.carnet.hr/course/view.php?id=8694</a:t>
            </a:r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err="1" smtClean="0">
                <a:latin typeface="Calibri" panose="020F0502020204030204" pitchFamily="34" charset="0"/>
              </a:rPr>
              <a:t>Kurikularni</a:t>
            </a:r>
            <a:r>
              <a:rPr lang="hr-HR" dirty="0" smtClean="0">
                <a:latin typeface="Calibri" panose="020F0502020204030204" pitchFamily="34" charset="0"/>
              </a:rPr>
              <a:t> pristup nastavi Njemačkog jezika, PPT, Jasminka </a:t>
            </a:r>
            <a:r>
              <a:rPr lang="hr-HR" dirty="0" err="1" smtClean="0">
                <a:latin typeface="Calibri" panose="020F0502020204030204" pitchFamily="34" charset="0"/>
              </a:rPr>
              <a:t>Pernjek</a:t>
            </a:r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/>
              <a:t>Metodički priručnik za razrednu nastavu (1. razred</a:t>
            </a:r>
            <a:r>
              <a:rPr lang="hr-HR" dirty="0" smtClean="0"/>
              <a:t>) </a:t>
            </a:r>
            <a:r>
              <a:rPr lang="hr-HR" u="sng" dirty="0">
                <a:hlinkClick r:id="rId5"/>
              </a:rPr>
              <a:t>https://uciteljihr-my.sharepoint.com/:o:/g/personal/edukacije_ucitelji_hr/EuJ6XILIk2dFmBWmW2g8ER4BF9bZeGvknj4PlhIlKhe5ig?e=CvCeZM</a:t>
            </a:r>
            <a:r>
              <a:rPr lang="hr-HR" dirty="0"/>
              <a:t> </a:t>
            </a:r>
            <a:endParaRPr lang="hr-HR" dirty="0" smtClean="0"/>
          </a:p>
          <a:p>
            <a:r>
              <a:rPr lang="hr-HR" dirty="0" smtClean="0"/>
              <a:t>Metodički priručnik za Katolički </a:t>
            </a:r>
            <a:r>
              <a:rPr lang="hr-HR" dirty="0"/>
              <a:t>vjeronauk za 5. razred osnovne </a:t>
            </a:r>
            <a:r>
              <a:rPr lang="hr-HR" dirty="0" smtClean="0"/>
              <a:t>škole </a:t>
            </a:r>
            <a:r>
              <a:rPr lang="hr-HR" u="sng" dirty="0">
                <a:hlinkClick r:id="rId6"/>
              </a:rPr>
              <a:t>https://uciteljihr-my.sharepoint.com/:o:/g/personal/edukacije_ucitelji_hr/Euty8Zx7tu9MlHdkW2hU6hwBcmboJK5nH8qCsoc-54WCDg?e=lGr2MG</a:t>
            </a:r>
            <a:r>
              <a:rPr lang="hr-HR" dirty="0"/>
              <a:t> </a:t>
            </a:r>
            <a:endParaRPr lang="hr-HR" dirty="0" smtClean="0"/>
          </a:p>
          <a:p>
            <a:r>
              <a:rPr lang="hr-HR" dirty="0" smtClean="0"/>
              <a:t>Metodički priručnik za Engleski jezik 5. r </a:t>
            </a:r>
            <a:r>
              <a:rPr lang="hr-HR" u="sng" dirty="0">
                <a:hlinkClick r:id="rId7"/>
              </a:rPr>
              <a:t>https://uciteljihr-my.sharepoint.com/:o:/g/personal/edukacije_ucitelji_hr/Euh6gAPGkH5HqMr-TmeUKRoBNzQ3CknifPqRe6ndj-HpEA?e=5XGGJh</a:t>
            </a:r>
            <a:r>
              <a:rPr lang="hr-HR" dirty="0"/>
              <a:t> </a:t>
            </a:r>
            <a:endParaRPr lang="hr-HR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0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F0000"/>
              </a:buClr>
              <a:buSzPts val="1800"/>
            </a:pPr>
            <a:r>
              <a:rPr lang="hr-HR" sz="4400" b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Kako </a:t>
            </a:r>
            <a:r>
              <a:rPr lang="hr-HR" sz="44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izgleda  i što sadrži novi GIK </a:t>
            </a:r>
            <a:r>
              <a:rPr lang="hr-HR" sz="4400" b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4400" b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3600" b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36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Godišnji izvedbeni kurikulum)?</a:t>
            </a:r>
            <a:r>
              <a:rPr lang="hr-H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6" name="Google Shape;956;p106"/>
          <p:cNvPicPr preferRelativeResize="0"/>
          <p:nvPr/>
        </p:nvPicPr>
        <p:blipFill rotWithShape="1">
          <a:blip r:embed="rId3">
            <a:alphaModFix/>
          </a:blip>
          <a:srcRect l="30900" t="28445" r="13602" b="12501"/>
          <a:stretch/>
        </p:blipFill>
        <p:spPr>
          <a:xfrm>
            <a:off x="1364565" y="2728096"/>
            <a:ext cx="7765367" cy="3982193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106"/>
          <p:cNvSpPr txBox="1"/>
          <p:nvPr/>
        </p:nvSpPr>
        <p:spPr>
          <a:xfrm>
            <a:off x="514355" y="6115510"/>
            <a:ext cx="169188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06"/>
          <p:cNvSpPr txBox="1"/>
          <p:nvPr/>
        </p:nvSpPr>
        <p:spPr>
          <a:xfrm>
            <a:off x="2884239" y="5376910"/>
            <a:ext cx="23805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blačić sa strelicom desno 4"/>
          <p:cNvSpPr/>
          <p:nvPr/>
        </p:nvSpPr>
        <p:spPr>
          <a:xfrm>
            <a:off x="176948" y="2774387"/>
            <a:ext cx="1399638" cy="26025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 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kroz nastavnu </a:t>
            </a:r>
            <a:r>
              <a:rPr lang="hr-H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godinu</a:t>
            </a:r>
          </a:p>
          <a:p>
            <a:pPr algn="ctr"/>
            <a:r>
              <a:rPr lang="hr-HR" sz="1600" dirty="0">
                <a:solidFill>
                  <a:schemeClr val="dk1"/>
                </a:solidFill>
                <a:latin typeface="Calibri"/>
                <a:sym typeface="Calibri"/>
              </a:rPr>
              <a:t> </a:t>
            </a:r>
            <a:r>
              <a:rPr lang="hr-HR" sz="1600" dirty="0" smtClean="0">
                <a:solidFill>
                  <a:schemeClr val="dk1"/>
                </a:solidFill>
                <a:latin typeface="Calibri"/>
                <a:sym typeface="Calibri"/>
              </a:rPr>
              <a:t>i broj sati.</a:t>
            </a:r>
            <a:endParaRPr lang="hr-HR" sz="1600" dirty="0"/>
          </a:p>
        </p:txBody>
      </p:sp>
      <p:sp>
        <p:nvSpPr>
          <p:cNvPr id="6" name="Oblačić sa strelicom dolje 5"/>
          <p:cNvSpPr/>
          <p:nvPr/>
        </p:nvSpPr>
        <p:spPr>
          <a:xfrm>
            <a:off x="2053883" y="1645921"/>
            <a:ext cx="3924887" cy="157558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odgojno-obrazovne ishode koje će se ostvariti u navedenoj temi (ostvarivanje jednog ishoda može se planirati i u više tema)</a:t>
            </a:r>
            <a:endParaRPr lang="hr-HR" sz="1600" dirty="0"/>
          </a:p>
        </p:txBody>
      </p:sp>
      <p:sp>
        <p:nvSpPr>
          <p:cNvPr id="7" name="Oblačić sa strelicom dolje 6"/>
          <p:cNvSpPr/>
          <p:nvPr/>
        </p:nvSpPr>
        <p:spPr>
          <a:xfrm>
            <a:off x="6274191" y="1645920"/>
            <a:ext cx="2700997" cy="157558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očekivanja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međupredmetnih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tema i korelacije s drugim predmetima</a:t>
            </a:r>
            <a:endParaRPr lang="hr-HR" sz="1600" dirty="0"/>
          </a:p>
        </p:txBody>
      </p:sp>
      <p:sp>
        <p:nvSpPr>
          <p:cNvPr id="8" name="Oblak 7"/>
          <p:cNvSpPr/>
          <p:nvPr/>
        </p:nvSpPr>
        <p:spPr>
          <a:xfrm>
            <a:off x="3316819" y="4867424"/>
            <a:ext cx="2373994" cy="163384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Ishodi se ponavljaju i prožimaju s drugim temama</a:t>
            </a:r>
          </a:p>
        </p:txBody>
      </p:sp>
      <p:sp>
        <p:nvSpPr>
          <p:cNvPr id="10" name="Oblak 9"/>
          <p:cNvSpPr/>
          <p:nvPr/>
        </p:nvSpPr>
        <p:spPr>
          <a:xfrm>
            <a:off x="8567226" y="2718932"/>
            <a:ext cx="2841674" cy="223887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Unosimo konkretnu korelaciju </a:t>
            </a:r>
            <a:endParaRPr lang="hr-HR" sz="1600" dirty="0">
              <a:solidFill>
                <a:srgbClr val="FFFFFF"/>
              </a:solidFill>
            </a:endParaRPr>
          </a:p>
          <a:p>
            <a:pPr lvl="0"/>
            <a:r>
              <a:rPr lang="hr-HR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 predmetima </a:t>
            </a:r>
            <a:endParaRPr lang="hr-HR" sz="1600" dirty="0">
              <a:solidFill>
                <a:srgbClr val="FFFFFF"/>
              </a:solidFill>
            </a:endParaRPr>
          </a:p>
          <a:p>
            <a:pPr lvl="0"/>
            <a:r>
              <a:rPr lang="hr-HR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16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međupredmetnim</a:t>
            </a:r>
            <a:r>
              <a:rPr lang="hr-HR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temama.</a:t>
            </a:r>
            <a:endParaRPr lang="hr-HR"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Oblak 10"/>
          <p:cNvSpPr/>
          <p:nvPr/>
        </p:nvSpPr>
        <p:spPr>
          <a:xfrm>
            <a:off x="829300" y="5080579"/>
            <a:ext cx="2172574" cy="154136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Naziv</a:t>
            </a:r>
            <a:r>
              <a:rPr lang="it-IT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teme prema </a:t>
            </a:r>
            <a:r>
              <a:rPr lang="it-IT" sz="16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ishodu</a:t>
            </a:r>
            <a:endParaRPr lang="it-IT" sz="1600" dirty="0">
              <a:solidFill>
                <a:srgbClr val="FFFFFF"/>
              </a:solidFill>
            </a:endParaRPr>
          </a:p>
          <a:p>
            <a:pPr lvl="0"/>
            <a:r>
              <a:rPr lang="it-IT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osmišljava vjeroučitelj.</a:t>
            </a:r>
            <a:endParaRPr lang="it-IT"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Google Shape;965;p107"/>
          <p:cNvPicPr preferRelativeResize="0"/>
          <p:nvPr/>
        </p:nvPicPr>
        <p:blipFill rotWithShape="1">
          <a:blip r:embed="rId3">
            <a:alphaModFix/>
          </a:blip>
          <a:srcRect l="6174" t="12285" r="3556" b="9912"/>
          <a:stretch/>
        </p:blipFill>
        <p:spPr>
          <a:xfrm>
            <a:off x="1727489" y="77550"/>
            <a:ext cx="7669066" cy="3218398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107"/>
          <p:cNvSpPr txBox="1"/>
          <p:nvPr/>
        </p:nvSpPr>
        <p:spPr>
          <a:xfrm>
            <a:off x="143339" y="77550"/>
            <a:ext cx="316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Primjeri: 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7" name="Google Shape;967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8826" y="3603056"/>
            <a:ext cx="5472609" cy="311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416" y="3233756"/>
            <a:ext cx="4224337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lačić sa strelicom lijevo 1"/>
          <p:cNvSpPr/>
          <p:nvPr/>
        </p:nvSpPr>
        <p:spPr>
          <a:xfrm>
            <a:off x="9396555" y="211015"/>
            <a:ext cx="2293697" cy="423437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Godišnji izvedbeni kurikulum može sadržavati i druge sastavnice koje smatramo  važnima (motivacijske teme u razrednoj nastavi, ključne aktivnosti i sl.)</a:t>
            </a:r>
            <a:endParaRPr lang="hr-HR" sz="16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" name="Google Shape;974;p108"/>
          <p:cNvPicPr preferRelativeResize="0"/>
          <p:nvPr/>
        </p:nvPicPr>
        <p:blipFill rotWithShape="1">
          <a:blip r:embed="rId3">
            <a:alphaModFix/>
          </a:blip>
          <a:srcRect l="31017" t="23922" r="10458" b="12917"/>
          <a:stretch/>
        </p:blipFill>
        <p:spPr>
          <a:xfrm>
            <a:off x="1336431" y="918012"/>
            <a:ext cx="9270609" cy="4849742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108"/>
          <p:cNvSpPr txBox="1"/>
          <p:nvPr/>
        </p:nvSpPr>
        <p:spPr>
          <a:xfrm>
            <a:off x="623392" y="364030"/>
            <a:ext cx="613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Primjer plana za  1. razred (motivacijska tema)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9172136" y="548680"/>
            <a:ext cx="1603717" cy="1448932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4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959"/>
              <a:buFont typeface="Calibri"/>
              <a:buNone/>
            </a:pPr>
            <a:r>
              <a:rPr lang="hr-HR" sz="4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Od sadržaja do vještina i stavova</a:t>
            </a:r>
            <a:endParaRPr sz="4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109"/>
          <p:cNvSpPr/>
          <p:nvPr/>
        </p:nvSpPr>
        <p:spPr>
          <a:xfrm>
            <a:off x="527381" y="1412776"/>
            <a:ext cx="107532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kurikularnom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dokumentu imamo navedene godišnje odgojno-obrazovne ishode, odnosno odgojno-obrazovni ishodi na razini predmetnog kurikuluma (ishode predmeta) i razradu ishoda (ishode na razini teme,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ishod teme).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krenemo konkretno osmišljavati svoj nastavni proces na temelju navedenih odgojno-obrazovnih ishoda, smjernice u odabiru sadržaja nalaze se u razradi ishoda.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razradi ishoda možemo naći konkretnije definirano koje bi sadržaje, vještine i stavove učenik trebao usvojiti kako bi se ostvario godišnji ishod.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2" name="Google Shape;982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848" y="3750796"/>
            <a:ext cx="6183458" cy="2911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407" y="413088"/>
            <a:ext cx="3986051" cy="3668578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110"/>
          <p:cNvSpPr txBox="1"/>
          <p:nvPr/>
        </p:nvSpPr>
        <p:spPr>
          <a:xfrm>
            <a:off x="223827" y="43756"/>
            <a:ext cx="499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1.razred-tema Stvaranje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110"/>
          <p:cNvSpPr/>
          <p:nvPr/>
        </p:nvSpPr>
        <p:spPr>
          <a:xfrm>
            <a:off x="5888763" y="551642"/>
            <a:ext cx="5775900" cy="5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Mogli bismo planiranje sadržaja opisati koracima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Odabrati konkretan sadržaj koji je naveden u razradi ishoda i osmisliti naziv teme.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Povezati ishode čije ostvarenje možemo planirati kroz temu.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Povezati s međupredmetnim temama i uspostavit korelacije s drugim predmetima.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Navesti aktivnosti.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Navesti način vrednovanja.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0" name="Google Shape;990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795" y="3933428"/>
            <a:ext cx="3816464" cy="285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9776" y="6281007"/>
            <a:ext cx="811222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13"/>
          <p:cNvSpPr txBox="1">
            <a:spLocks noGrp="1"/>
          </p:cNvSpPr>
          <p:nvPr>
            <p:ph type="title"/>
          </p:nvPr>
        </p:nvSpPr>
        <p:spPr>
          <a:xfrm>
            <a:off x="0" y="1"/>
            <a:ext cx="4839286" cy="10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959"/>
              <a:buFont typeface="Calibri"/>
              <a:buNone/>
            </a:pPr>
            <a:r>
              <a:rPr lang="hr-HR" sz="4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E-udžbenici</a:t>
            </a:r>
            <a:endParaRPr sz="4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7" name="Google Shape;1017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748" y="1222941"/>
            <a:ext cx="4881489" cy="403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93" y="2357641"/>
            <a:ext cx="5529939" cy="356485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51693" y="1222941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</a:t>
            </a:r>
            <a:r>
              <a:rPr lang="hr-H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  <a:r>
              <a:rPr lang="hr-H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azred </a:t>
            </a:r>
            <a:endParaRPr lang="hr-H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597748" y="187069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5. razred</a:t>
            </a:r>
            <a:endParaRPr lang="hr-H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7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4964842" cy="95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hr-HR" sz="44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Loomen</a:t>
            </a:r>
            <a:r>
              <a:rPr lang="hr-HR" sz="4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4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edukacija</a:t>
            </a:r>
            <a:endParaRPr sz="4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5" name="Google Shape;1025;p1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4606" t="17024" r="30689" b="18538"/>
          <a:stretch/>
        </p:blipFill>
        <p:spPr>
          <a:xfrm>
            <a:off x="506885" y="773723"/>
            <a:ext cx="3854100" cy="258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114"/>
          <p:cNvSpPr/>
          <p:nvPr/>
        </p:nvSpPr>
        <p:spPr>
          <a:xfrm>
            <a:off x="7440149" y="1281163"/>
            <a:ext cx="3510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Google Shape;1027;p114"/>
          <p:cNvPicPr preferRelativeResize="0"/>
          <p:nvPr/>
        </p:nvPicPr>
        <p:blipFill rotWithShape="1">
          <a:blip r:embed="rId5">
            <a:alphaModFix/>
          </a:blip>
          <a:srcRect l="31702" t="31358" r="33157" b="17131"/>
          <a:stretch/>
        </p:blipFill>
        <p:spPr>
          <a:xfrm>
            <a:off x="8205444" y="379828"/>
            <a:ext cx="3379079" cy="28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114"/>
          <p:cNvPicPr preferRelativeResize="0"/>
          <p:nvPr/>
        </p:nvPicPr>
        <p:blipFill rotWithShape="1">
          <a:blip r:embed="rId6">
            <a:alphaModFix/>
          </a:blip>
          <a:srcRect l="6374" t="26831" r="7482" b="60655"/>
          <a:stretch/>
        </p:blipFill>
        <p:spPr>
          <a:xfrm>
            <a:off x="304806" y="4634059"/>
            <a:ext cx="11618211" cy="106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1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8892" y="948189"/>
            <a:ext cx="954123" cy="1004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1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8298" y="3558784"/>
            <a:ext cx="954123" cy="982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utnik 1"/>
          <p:cNvSpPr/>
          <p:nvPr/>
        </p:nvSpPr>
        <p:spPr>
          <a:xfrm>
            <a:off x="-305179" y="5502939"/>
            <a:ext cx="101269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Šifra za one koji nisu u eksperimentalnom programu:</a:t>
            </a:r>
            <a:endParaRPr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r>
              <a:rPr lang="hr-H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NoEP+katVJ@ŠzŽ</a:t>
            </a:r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Oblačić sa strelicom dolje 5"/>
          <p:cNvSpPr/>
          <p:nvPr/>
        </p:nvSpPr>
        <p:spPr>
          <a:xfrm>
            <a:off x="7720505" y="3747442"/>
            <a:ext cx="4202512" cy="9786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Katolički vjeronauk u Školi za život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8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0082" y="2224937"/>
            <a:ext cx="4760841" cy="2552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9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44"/>
            <a:ext cx="12192000" cy="67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Žut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Vrsta drv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Vrsta drva</Template>
  <TotalTime>991</TotalTime>
  <Words>303</Words>
  <Application>Microsoft Office PowerPoint</Application>
  <PresentationFormat>Prilagođeno</PresentationFormat>
  <Paragraphs>67</Paragraphs>
  <Slides>11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Wingdings</vt:lpstr>
      <vt:lpstr>Calibri</vt:lpstr>
      <vt:lpstr>Trebuchet MS</vt:lpstr>
      <vt:lpstr>Georgia</vt:lpstr>
      <vt:lpstr>Vrsta drva</vt:lpstr>
      <vt:lpstr>1. Planiranje nastave </vt:lpstr>
      <vt:lpstr>Kako izgleda  i što sadrži novi GIK  (Godišnji izvedbeni kurikulum)? </vt:lpstr>
      <vt:lpstr>PowerPointova prezentacija</vt:lpstr>
      <vt:lpstr>PowerPointova prezentacija</vt:lpstr>
      <vt:lpstr>2. Od sadržaja do vještina i stavova</vt:lpstr>
      <vt:lpstr>PowerPointova prezentacija</vt:lpstr>
      <vt:lpstr>E-udžbenici</vt:lpstr>
      <vt:lpstr>Loomen edukacija</vt:lpstr>
      <vt:lpstr>PowerPointova prezentacija</vt:lpstr>
      <vt:lpstr>HVALA NA PAŽNJI!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KURIKULUM KATOLIČKOG VJERONAUKA – NOVI PRISTUP RADU</dc:title>
  <dc:creator>Tihana Petkovic</dc:creator>
  <cp:lastModifiedBy>Nastavnik</cp:lastModifiedBy>
  <cp:revision>70</cp:revision>
  <dcterms:modified xsi:type="dcterms:W3CDTF">2018-08-19T20:44:24Z</dcterms:modified>
</cp:coreProperties>
</file>