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7" r:id="rId3"/>
    <p:sldId id="270" r:id="rId4"/>
    <p:sldId id="271" r:id="rId5"/>
    <p:sldId id="261" r:id="rId6"/>
    <p:sldId id="259" r:id="rId7"/>
    <p:sldId id="269" r:id="rId8"/>
    <p:sldId id="272" r:id="rId9"/>
    <p:sldId id="258" r:id="rId10"/>
    <p:sldId id="273" r:id="rId11"/>
    <p:sldId id="265" r:id="rId12"/>
    <p:sldId id="266" r:id="rId13"/>
    <p:sldId id="267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682" y="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3D76A-875B-4F1B-A7D4-99646019C7C6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92612-70A5-4497-A73D-FA082255AF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1018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774D8-0BED-481B-B0ED-8ABBC860A072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9956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16A70-7C62-42D6-A168-EC3E2FD85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7007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2"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87624" y="1052736"/>
            <a:ext cx="5184577" cy="1008112"/>
          </a:xfrm>
          <a:prstGeom prst="rect">
            <a:avLst/>
          </a:prstGeom>
        </p:spPr>
        <p:txBody>
          <a:bodyPr wrap="square" lIns="91440" tIns="45720" rIns="91440" bIns="45720" anchor="t" anchorCtr="0"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 smtClean="0"/>
              <a:t>Kliknite da biste uredili </a:t>
            </a:r>
          </a:p>
          <a:p>
            <a:r>
              <a:rPr lang="hr-HR" dirty="0" smtClean="0"/>
              <a:t>stil podnaslova matrice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115616" y="2708920"/>
            <a:ext cx="7560840" cy="3384376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>
            <a:normAutofit/>
          </a:bodyPr>
          <a:lstStyle>
            <a:lvl1pPr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hr-HR" dirty="0" smtClean="0"/>
              <a:t>Kliknite da biste uredili stilove teksta matrice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naslova 5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4"/>
          </p:nvPr>
        </p:nvSpPr>
        <p:spPr>
          <a:xfrm>
            <a:off x="6660232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181FE-6B8A-48D5-9AB7-D3885A24A911}" type="slidenum">
              <a:rPr lang="hr-HR" smtClean="0"/>
              <a:pPr/>
              <a:t>‹#›</a:t>
            </a:fld>
            <a:fld id="{B1415CF3-2130-44AF-8C08-08A39958F6D8}" type="slidenum">
              <a:rPr lang="hr-HR" smtClean="0"/>
              <a:pPr/>
              <a:t>‹#›</a:t>
            </a:fld>
            <a:fld id="{B1E18AED-AE27-49EC-80AD-E1A91B9C069C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8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okumenti.ncvvo.hr/Dokumenti/pravilnik_vrjednovanje_os_ss.pdf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os-imazuranica-vk.skole.hr/upload/os-imazuranica-vk/images/static3/915/attachment/VREDNOVANJE_PREDMETNA_NASTAVA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cjene.skole.hr/pocetna/prijava" TargetMode="External"/><Relationship Id="rId2" Type="http://schemas.openxmlformats.org/officeDocument/2006/relationships/hyperlink" Target="https://e-dnevnik.skole.hr/main/logi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14282" y="428604"/>
            <a:ext cx="8712968" cy="1368152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pl-PL" sz="4000" dirty="0" smtClean="0"/>
              <a:t>roditeljski sastanak 6.a razreda </a:t>
            </a:r>
          </a:p>
          <a:p>
            <a:pPr marL="742950" indent="-742950"/>
            <a:r>
              <a:rPr lang="pl-PL" sz="4000" dirty="0" smtClean="0"/>
              <a:t>Školska godina 2014./2015.</a:t>
            </a:r>
          </a:p>
          <a:p>
            <a:r>
              <a:rPr lang="pl-PL" sz="800" i="1" dirty="0" smtClean="0"/>
              <a:t>(12. rujna 2014)</a:t>
            </a:r>
            <a:endParaRPr lang="pl-PL" sz="800" i="1" dirty="0"/>
          </a:p>
          <a:p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14"/>
          </p:nvPr>
        </p:nvSpPr>
        <p:spPr>
          <a:xfrm>
            <a:off x="214282" y="2214554"/>
            <a:ext cx="8929718" cy="4643446"/>
          </a:xfrm>
        </p:spPr>
        <p:txBody>
          <a:bodyPr>
            <a:noAutofit/>
          </a:bodyPr>
          <a:lstStyle/>
          <a:p>
            <a:pPr algn="l"/>
            <a:endParaRPr lang="hr-HR" sz="1800" b="1" dirty="0" smtClean="0"/>
          </a:p>
        </p:txBody>
      </p:sp>
      <p:pic>
        <p:nvPicPr>
          <p:cNvPr id="4" name="Slika 3" descr="DSC027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4429132"/>
            <a:ext cx="2321703" cy="1547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Slika 5" descr="DSC0272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1928802"/>
            <a:ext cx="2750331" cy="1833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Slika 6" descr="DSC0272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29190" y="1714488"/>
            <a:ext cx="4071966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Slika 11" descr="DSC0272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57818" y="4500570"/>
            <a:ext cx="2536017" cy="1690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Slika 12" descr="DSC0272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00364" y="2786058"/>
            <a:ext cx="1571604" cy="1047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Slika 13" descr="DSC0271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14678" y="4286256"/>
            <a:ext cx="1571604" cy="1047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994516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7504" y="476672"/>
            <a:ext cx="8856984" cy="769441"/>
          </a:xfrm>
        </p:spPr>
        <p:txBody>
          <a:bodyPr/>
          <a:lstStyle/>
          <a:p>
            <a:pPr algn="l"/>
            <a:r>
              <a:rPr lang="hr-HR" sz="2000" b="1" dirty="0" smtClean="0">
                <a:solidFill>
                  <a:schemeClr val="bg1">
                    <a:lumMod val="85000"/>
                  </a:schemeClr>
                </a:solidFill>
              </a:rPr>
              <a:t>Vijeće roditelja - izbor</a:t>
            </a:r>
            <a:endParaRPr lang="hr-HR" sz="2000" b="1" dirty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endParaRPr lang="hr-HR" dirty="0"/>
          </a:p>
        </p:txBody>
      </p:sp>
      <p:pic>
        <p:nvPicPr>
          <p:cNvPr id="4" name="Slika 3" descr="Silhouette-question-mar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8945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7504" y="476672"/>
            <a:ext cx="8856984" cy="769441"/>
          </a:xfrm>
        </p:spPr>
        <p:txBody>
          <a:bodyPr/>
          <a:lstStyle/>
          <a:p>
            <a:pPr algn="l"/>
            <a:r>
              <a:rPr lang="hr-HR" sz="2000" b="1" dirty="0" smtClean="0">
                <a:solidFill>
                  <a:schemeClr val="bg1">
                    <a:lumMod val="85000"/>
                  </a:schemeClr>
                </a:solidFill>
              </a:rPr>
              <a:t>Izvanučionična nastava</a:t>
            </a:r>
            <a:endParaRPr lang="hr-HR" sz="2000" b="1" dirty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endParaRPr lang="hr-H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4282" y="1357297"/>
          <a:ext cx="8643999" cy="3912616"/>
        </p:xfrm>
        <a:graphic>
          <a:graphicData uri="http://schemas.openxmlformats.org/drawingml/2006/table">
            <a:tbl>
              <a:tblPr/>
              <a:tblGrid>
                <a:gridCol w="2005008"/>
                <a:gridCol w="1805000"/>
                <a:gridCol w="4833991"/>
              </a:tblGrid>
              <a:tr h="12144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Gledanje kazališne predstave </a:t>
                      </a:r>
                    </a:p>
                  </a:txBody>
                  <a:tcPr marL="53639" marR="53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Odlazak u </a:t>
                      </a:r>
                      <a:r>
                        <a:rPr lang="hr-HR" sz="1800" b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kazalište</a:t>
                      </a:r>
                      <a:r>
                        <a:rPr lang="hr-H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u Vinkovcima ili Osijeku.</a:t>
                      </a:r>
                      <a:endParaRPr lang="hr-HR" sz="18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39" marR="53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Troškovi kazališne karte i prijevoza po potrebi.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Vrijeme: kraj prvoga polugodišta</a:t>
                      </a:r>
                    </a:p>
                  </a:txBody>
                  <a:tcPr marL="53639" marR="53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3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Izvanučionična  nastava- školski izlet, odlazak u Park prirode Papuk (jankovac)</a:t>
                      </a:r>
                    </a:p>
                  </a:txBody>
                  <a:tcPr marL="53639" marR="53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Odlazak na na poučnu stazu Ružica grada, obilazak parka prirode Papuk.</a:t>
                      </a:r>
                      <a:endParaRPr lang="hr-HR" sz="1800" b="1" dirty="0">
                        <a:solidFill>
                          <a:srgbClr val="FFC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39" marR="53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Cca 250kn-učenici snose trošak.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Vrijeme: proljetni odmor učenika 2015.</a:t>
                      </a:r>
                    </a:p>
                  </a:txBody>
                  <a:tcPr marL="53639" marR="53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3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r-HR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Vožnja biciklima po sopotskoj stazi. </a:t>
                      </a:r>
                    </a:p>
                  </a:txBody>
                  <a:tcPr marL="53639" marR="53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hr-HR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Vožnja uz rijeku Bosut do Sopota. </a:t>
                      </a:r>
                      <a:endParaRPr lang="hr-HR" sz="18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639" marR="53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Dan sporta, 5.6.2014.</a:t>
                      </a:r>
                      <a:endParaRPr lang="hr-HR" sz="1800" b="1" dirty="0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9" marR="53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28945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7504" y="476672"/>
            <a:ext cx="8856984" cy="769441"/>
          </a:xfrm>
        </p:spPr>
        <p:txBody>
          <a:bodyPr/>
          <a:lstStyle/>
          <a:p>
            <a:pPr algn="l"/>
            <a:r>
              <a:rPr lang="hr-HR" sz="2000" b="1" dirty="0" smtClean="0">
                <a:solidFill>
                  <a:schemeClr val="bg1">
                    <a:lumMod val="85000"/>
                  </a:schemeClr>
                </a:solidFill>
              </a:rPr>
              <a:t>Suglasnost o fotografiranju i objavi na stranici škole? </a:t>
            </a:r>
          </a:p>
          <a:p>
            <a:pPr algn="l"/>
            <a:endParaRPr lang="hr-HR" sz="20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r>
              <a:rPr lang="hr-HR" sz="2000" b="1" dirty="0" smtClean="0">
                <a:solidFill>
                  <a:schemeClr val="bg1">
                    <a:lumMod val="85000"/>
                  </a:schemeClr>
                </a:solidFill>
              </a:rPr>
              <a:t>Informacije za roditelje:</a:t>
            </a:r>
          </a:p>
          <a:p>
            <a:pPr algn="l"/>
            <a:endParaRPr lang="hr-HR" sz="20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r>
              <a:rPr lang="hr-HR" sz="2000" b="1" dirty="0" smtClean="0">
                <a:solidFill>
                  <a:schemeClr val="bg1">
                    <a:lumMod val="85000"/>
                  </a:schemeClr>
                </a:solidFill>
              </a:rPr>
              <a:t>ponedjeljkom 2. sat, u smjeni djeteta</a:t>
            </a:r>
          </a:p>
          <a:p>
            <a:pPr algn="l"/>
            <a:endParaRPr lang="hr-HR" sz="20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endParaRPr lang="hr-HR" sz="20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endParaRPr lang="hr-HR" sz="20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endParaRPr lang="hr-HR" sz="20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14282" y="2214554"/>
            <a:ext cx="6643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hr-HR" dirty="0" smtClean="0"/>
              <a:t>osiguranje učenika – oko 25 kn</a:t>
            </a:r>
          </a:p>
          <a:p>
            <a:pPr>
              <a:buFontTx/>
              <a:buChar char="-"/>
            </a:pPr>
            <a:r>
              <a:rPr lang="hr-HR" dirty="0" smtClean="0"/>
              <a:t>školska kuhinja – kategorije A, B i C – cijene:</a:t>
            </a:r>
          </a:p>
          <a:p>
            <a:r>
              <a:rPr lang="hr-HR" dirty="0" smtClean="0"/>
              <a:t> </a:t>
            </a:r>
          </a:p>
          <a:p>
            <a:endParaRPr lang="hr-HR" dirty="0" smtClean="0"/>
          </a:p>
        </p:txBody>
      </p:sp>
      <p:pic>
        <p:nvPicPr>
          <p:cNvPr id="5" name="Slika 4" descr="question-mark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000240"/>
            <a:ext cx="2829295" cy="3857628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357158" y="3786190"/>
            <a:ext cx="3538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Info</a:t>
            </a:r>
            <a:r>
              <a:rPr lang="hr-H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listić</a:t>
            </a:r>
            <a:endParaRPr lang="hr-H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8945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71538" y="1785926"/>
            <a:ext cx="7039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Hvala na pozornosti!</a:t>
            </a:r>
            <a:endParaRPr lang="hr-H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7558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 smtClean="0"/>
              <a:t>Dnevni red</a:t>
            </a:r>
          </a:p>
          <a:p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quarter" idx="14"/>
          </p:nvPr>
        </p:nvSpPr>
        <p:spPr>
          <a:xfrm>
            <a:off x="500034" y="2000240"/>
            <a:ext cx="8176422" cy="4093056"/>
          </a:xfrm>
        </p:spPr>
        <p:txBody>
          <a:bodyPr/>
          <a:lstStyle/>
          <a:p>
            <a:pPr algn="l">
              <a:buAutoNum type="arabicPeriod"/>
            </a:pPr>
            <a:r>
              <a:rPr lang="hr-HR" sz="1800" dirty="0" smtClean="0"/>
              <a:t>Izvješće o prošloj školskoj godini</a:t>
            </a:r>
          </a:p>
          <a:p>
            <a:pPr lvl="0" algn="l">
              <a:buFont typeface="Arial" pitchFamily="34" charset="0"/>
              <a:buAutoNum type="arabicPeriod"/>
            </a:pPr>
            <a:r>
              <a:rPr lang="hr-HR" sz="1800" dirty="0" smtClean="0"/>
              <a:t>Pravilnici: Pravilnik o načinima, postupcima i elementima vrednovanja učenika u osnovnoj i srednjoj školi , Kućni red Škole,  Vrjednovanje ponašanja učenika</a:t>
            </a:r>
          </a:p>
          <a:p>
            <a:pPr lvl="0" algn="l">
              <a:buFont typeface="Arial" pitchFamily="34" charset="0"/>
              <a:buAutoNum type="arabicPeriod"/>
            </a:pPr>
            <a:r>
              <a:rPr lang="hr-HR" sz="1800" dirty="0" smtClean="0"/>
              <a:t>Kalendar školske godine i raspored</a:t>
            </a:r>
          </a:p>
          <a:p>
            <a:pPr lvl="0" algn="l">
              <a:buFont typeface="Arial" pitchFamily="34" charset="0"/>
              <a:buAutoNum type="arabicPeriod"/>
            </a:pPr>
            <a:r>
              <a:rPr lang="hr-HR" sz="1800" dirty="0" smtClean="0"/>
              <a:t>E-dnevnici</a:t>
            </a:r>
          </a:p>
          <a:p>
            <a:pPr lvl="0" algn="l">
              <a:buFont typeface="Arial" pitchFamily="34" charset="0"/>
              <a:buAutoNum type="arabicPeriod"/>
            </a:pPr>
            <a:endParaRPr lang="hr-HR" sz="1800" dirty="0" smtClean="0"/>
          </a:p>
          <a:p>
            <a:pPr lvl="0" algn="l">
              <a:buFont typeface="Arial" pitchFamily="34" charset="0"/>
              <a:buAutoNum type="arabicPeriod"/>
            </a:pPr>
            <a:r>
              <a:rPr lang="hr-HR" sz="1800" dirty="0" smtClean="0"/>
              <a:t>Izbor za Vijeće roditelja</a:t>
            </a:r>
          </a:p>
          <a:p>
            <a:pPr lvl="0" algn="l">
              <a:buFont typeface="Arial" pitchFamily="34" charset="0"/>
              <a:buAutoNum type="arabicPeriod"/>
            </a:pPr>
            <a:r>
              <a:rPr lang="hr-HR" sz="1800" dirty="0" smtClean="0"/>
              <a:t>Prijedlog plana </a:t>
            </a:r>
            <a:r>
              <a:rPr lang="hr-HR" sz="1800" dirty="0" err="1" smtClean="0"/>
              <a:t>izvanučionične</a:t>
            </a:r>
            <a:r>
              <a:rPr lang="hr-HR" sz="1800" dirty="0" smtClean="0"/>
              <a:t> nastave sata razrednika</a:t>
            </a:r>
          </a:p>
          <a:p>
            <a:pPr lvl="0" algn="l">
              <a:buFont typeface="Arial" pitchFamily="34" charset="0"/>
              <a:buAutoNum type="arabicPeriod"/>
            </a:pPr>
            <a:r>
              <a:rPr lang="hr-HR" sz="1800" dirty="0" smtClean="0"/>
              <a:t>Suglasnost o fotografiranju i objavama</a:t>
            </a:r>
          </a:p>
          <a:p>
            <a:pPr algn="l">
              <a:buAutoNum type="arabicPeriod"/>
            </a:pPr>
            <a:endParaRPr lang="hr-HR" dirty="0" smtClean="0"/>
          </a:p>
          <a:p>
            <a:pPr algn="l"/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Izvješće o prošloj školskoj godini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000" dirty="0" smtClean="0"/>
              <a:t>177 nastavnih radnih dana</a:t>
            </a:r>
          </a:p>
          <a:p>
            <a:pPr algn="l"/>
            <a:r>
              <a:rPr lang="hr-HR" sz="2000" dirty="0" smtClean="0"/>
              <a:t>3 roditeljska sastanka</a:t>
            </a:r>
          </a:p>
          <a:p>
            <a:pPr algn="l"/>
            <a:r>
              <a:rPr lang="hr-HR" sz="2000" dirty="0" smtClean="0">
                <a:solidFill>
                  <a:srgbClr val="FF0000"/>
                </a:solidFill>
              </a:rPr>
              <a:t>69</a:t>
            </a:r>
            <a:r>
              <a:rPr lang="hr-HR" sz="2000" dirty="0" smtClean="0"/>
              <a:t> individualnih razgovora</a:t>
            </a:r>
          </a:p>
          <a:p>
            <a:pPr algn="l"/>
            <a:endParaRPr lang="hr-HR" sz="2000" dirty="0" smtClean="0"/>
          </a:p>
          <a:p>
            <a:pPr algn="l"/>
            <a:r>
              <a:rPr lang="hr-HR" sz="2000" dirty="0" smtClean="0"/>
              <a:t>Opravdanih sati: </a:t>
            </a:r>
            <a:r>
              <a:rPr lang="hr-HR" sz="2000" dirty="0" smtClean="0">
                <a:solidFill>
                  <a:srgbClr val="FF0000"/>
                </a:solidFill>
              </a:rPr>
              <a:t>573</a:t>
            </a:r>
          </a:p>
          <a:p>
            <a:pPr algn="l"/>
            <a:endParaRPr lang="hr-HR" sz="2000" dirty="0" smtClean="0"/>
          </a:p>
          <a:p>
            <a:pPr algn="l"/>
            <a:r>
              <a:rPr lang="hr-HR" sz="2000" dirty="0" smtClean="0"/>
              <a:t>Odličnih učenika: 10</a:t>
            </a:r>
          </a:p>
          <a:p>
            <a:pPr algn="l"/>
            <a:r>
              <a:rPr lang="hr-HR" sz="2000" dirty="0" smtClean="0"/>
              <a:t>Vrlo dobrih: 5</a:t>
            </a:r>
          </a:p>
          <a:p>
            <a:pPr algn="l"/>
            <a:r>
              <a:rPr lang="hr-HR" sz="2000" dirty="0" smtClean="0"/>
              <a:t>Srednja ocjena razreda: </a:t>
            </a:r>
            <a:r>
              <a:rPr lang="hr-HR" sz="2000" dirty="0" smtClean="0">
                <a:solidFill>
                  <a:srgbClr val="FF0000"/>
                </a:solidFill>
              </a:rPr>
              <a:t>4.55</a:t>
            </a:r>
            <a:endParaRPr lang="hr-H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640960" cy="769441"/>
          </a:xfrm>
        </p:spPr>
        <p:txBody>
          <a:bodyPr/>
          <a:lstStyle/>
          <a:p>
            <a:r>
              <a:rPr lang="pl-PL" sz="1800" dirty="0" smtClean="0"/>
              <a:t>Pravilnik o načinima, postupcima i elementima </a:t>
            </a:r>
          </a:p>
          <a:p>
            <a:r>
              <a:rPr lang="pl-PL" sz="1800" dirty="0" smtClean="0"/>
              <a:t>vrednovanja učenika u osnovnoj i srednjoj školi </a:t>
            </a:r>
            <a:endParaRPr lang="pl-PL" sz="18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quarter" idx="14"/>
          </p:nvPr>
        </p:nvSpPr>
        <p:spPr>
          <a:xfrm>
            <a:off x="1115616" y="1412776"/>
            <a:ext cx="7560840" cy="4680520"/>
          </a:xfrm>
        </p:spPr>
        <p:txBody>
          <a:bodyPr>
            <a:normAutofit/>
          </a:bodyPr>
          <a:lstStyle/>
          <a:p>
            <a:pPr algn="l"/>
            <a:r>
              <a:rPr lang="hr-HR" sz="1600" dirty="0" smtClean="0">
                <a:hlinkClick r:id="rId2"/>
              </a:rPr>
              <a:t>http://dokumenti.ncvvo.hr/Dokumenti/pravilnik_vrjednovanje_os_ss.pdf</a:t>
            </a:r>
            <a:endParaRPr lang="hr-HR" sz="1600" dirty="0" smtClean="0"/>
          </a:p>
          <a:p>
            <a:pPr algn="l"/>
            <a:endParaRPr lang="hr-HR" sz="1600" dirty="0" smtClean="0"/>
          </a:p>
          <a:p>
            <a:pPr algn="l"/>
            <a:r>
              <a:rPr lang="hr-HR" sz="1600" dirty="0" smtClean="0"/>
              <a:t>Osvrt na dijelove Pravilnika:</a:t>
            </a:r>
          </a:p>
          <a:p>
            <a:pPr algn="l">
              <a:buAutoNum type="alphaLcParenR"/>
            </a:pPr>
            <a:r>
              <a:rPr lang="hr-HR" sz="1600" dirty="0" smtClean="0"/>
              <a:t>Članak 6: uvodno ili inicijalno provjeravanje</a:t>
            </a:r>
          </a:p>
          <a:p>
            <a:pPr algn="l">
              <a:buAutoNum type="alphaLcParenR"/>
            </a:pPr>
            <a:r>
              <a:rPr lang="hr-HR" sz="1600" dirty="0" smtClean="0"/>
              <a:t>Članak 7. usmeno provjeravanje</a:t>
            </a:r>
          </a:p>
          <a:p>
            <a:pPr algn="l">
              <a:buAutoNum type="alphaLcParenR"/>
            </a:pPr>
            <a:r>
              <a:rPr lang="hr-HR" sz="1600" dirty="0" smtClean="0"/>
              <a:t>Članak 8. pisano provjeravanje</a:t>
            </a:r>
          </a:p>
          <a:p>
            <a:pPr algn="l"/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xmlns="" val="1532769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1521" y="476672"/>
            <a:ext cx="3240360" cy="1008112"/>
          </a:xfrm>
        </p:spPr>
        <p:txBody>
          <a:bodyPr/>
          <a:lstStyle/>
          <a:p>
            <a:r>
              <a:rPr lang="hr-HR" dirty="0"/>
              <a:t>Kućni red </a:t>
            </a:r>
            <a:r>
              <a:rPr lang="hr-HR" dirty="0" smtClean="0"/>
              <a:t>škole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quarter" idx="14"/>
          </p:nvPr>
        </p:nvSpPr>
        <p:spPr>
          <a:xfrm>
            <a:off x="1259632" y="1916832"/>
            <a:ext cx="7272808" cy="4176464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Osvrt i čitanje članaka:</a:t>
            </a:r>
          </a:p>
          <a:p>
            <a:pPr algn="l">
              <a:buAutoNum type="alphaLcParenR"/>
            </a:pPr>
            <a:r>
              <a:rPr lang="hr-HR" sz="2400" dirty="0" smtClean="0"/>
              <a:t>Odnos prema starijima</a:t>
            </a:r>
          </a:p>
          <a:p>
            <a:pPr algn="l">
              <a:buAutoNum type="alphaLcParenR"/>
            </a:pPr>
            <a:r>
              <a:rPr lang="hr-HR" sz="2400" dirty="0" smtClean="0"/>
              <a:t>Odnos prema vršnjacima</a:t>
            </a:r>
          </a:p>
          <a:p>
            <a:pPr algn="l">
              <a:buAutoNum type="alphaLcParenR"/>
            </a:pPr>
            <a:r>
              <a:rPr lang="hr-HR" sz="2400" dirty="0" smtClean="0"/>
              <a:t>Čuvanje školske opreme</a:t>
            </a:r>
          </a:p>
          <a:p>
            <a:pPr algn="l">
              <a:buFont typeface="Arial" pitchFamily="34" charset="0"/>
              <a:buAutoNum type="alphaLcParenR"/>
            </a:pPr>
            <a:r>
              <a:rPr lang="hr-HR" sz="2400" dirty="0"/>
              <a:t>Bolest učenika – roditelj opravdava do 3 dana, kasnije isključivo liječnička ispričnica</a:t>
            </a:r>
          </a:p>
          <a:p>
            <a:pPr algn="l"/>
            <a:r>
              <a:rPr lang="hr-HR" sz="1600" dirty="0" err="1" smtClean="0"/>
              <a:t>Preobuća</a:t>
            </a:r>
            <a:r>
              <a:rPr lang="hr-HR" sz="1600" dirty="0" smtClean="0"/>
              <a:t>, </a:t>
            </a:r>
            <a:r>
              <a:rPr lang="hr-HR" sz="1600" dirty="0" smtClean="0"/>
              <a:t>mobiteli</a:t>
            </a:r>
            <a:r>
              <a:rPr lang="hr-HR" sz="1600" dirty="0" smtClean="0"/>
              <a:t>, ne izlaziti izvan školskog dvorišta za vrijeme </a:t>
            </a:r>
            <a:r>
              <a:rPr lang="hr-HR" sz="1600" dirty="0" smtClean="0"/>
              <a:t>nastave,…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xmlns="" val="1187486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5320612" cy="1008112"/>
          </a:xfrm>
        </p:spPr>
        <p:txBody>
          <a:bodyPr/>
          <a:lstStyle/>
          <a:p>
            <a:r>
              <a:rPr lang="hr-HR" dirty="0" smtClean="0"/>
              <a:t>Vrednovanje vladanja učenika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quarter" idx="14"/>
          </p:nvPr>
        </p:nvSpPr>
        <p:spPr>
          <a:xfrm>
            <a:off x="1259632" y="1916832"/>
            <a:ext cx="7272808" cy="4176464"/>
          </a:xfrm>
        </p:spPr>
        <p:txBody>
          <a:bodyPr>
            <a:noAutofit/>
          </a:bodyPr>
          <a:lstStyle/>
          <a:p>
            <a:pPr algn="l"/>
            <a:r>
              <a:rPr lang="hr-HR" sz="1600" dirty="0" smtClean="0">
                <a:hlinkClick r:id="rId2"/>
              </a:rPr>
              <a:t>http://os-</a:t>
            </a:r>
            <a:r>
              <a:rPr lang="hr-HR" sz="1600" dirty="0" err="1" smtClean="0">
                <a:hlinkClick r:id="rId2"/>
              </a:rPr>
              <a:t>imazuranica</a:t>
            </a:r>
            <a:r>
              <a:rPr lang="hr-HR" sz="1600" dirty="0" smtClean="0">
                <a:hlinkClick r:id="rId2"/>
              </a:rPr>
              <a:t>-vk.skole.hr/</a:t>
            </a:r>
            <a:r>
              <a:rPr lang="hr-HR" sz="1600" dirty="0" err="1" smtClean="0">
                <a:hlinkClick r:id="rId2"/>
              </a:rPr>
              <a:t>upload</a:t>
            </a:r>
            <a:r>
              <a:rPr lang="hr-HR" sz="1600" dirty="0" smtClean="0">
                <a:hlinkClick r:id="rId2"/>
              </a:rPr>
              <a:t>/os-</a:t>
            </a:r>
            <a:r>
              <a:rPr lang="hr-HR" sz="1600" dirty="0" err="1" smtClean="0">
                <a:hlinkClick r:id="rId2"/>
              </a:rPr>
              <a:t>imazuranica</a:t>
            </a:r>
            <a:r>
              <a:rPr lang="hr-HR" sz="1600" dirty="0" smtClean="0">
                <a:hlinkClick r:id="rId2"/>
              </a:rPr>
              <a:t>-vk/</a:t>
            </a:r>
            <a:r>
              <a:rPr lang="hr-HR" sz="1600" dirty="0" err="1" smtClean="0">
                <a:hlinkClick r:id="rId2"/>
              </a:rPr>
              <a:t>images</a:t>
            </a:r>
            <a:r>
              <a:rPr lang="hr-HR" sz="1600" dirty="0" smtClean="0">
                <a:hlinkClick r:id="rId2"/>
              </a:rPr>
              <a:t>/static3/915/</a:t>
            </a:r>
            <a:r>
              <a:rPr lang="hr-HR" sz="1600" dirty="0" err="1" smtClean="0">
                <a:hlinkClick r:id="rId2"/>
              </a:rPr>
              <a:t>attachment</a:t>
            </a:r>
            <a:r>
              <a:rPr lang="hr-HR" sz="1600" dirty="0" smtClean="0">
                <a:hlinkClick r:id="rId2"/>
              </a:rPr>
              <a:t>/VREDNOVANJE_PREDMETNA_</a:t>
            </a:r>
            <a:r>
              <a:rPr lang="hr-HR" sz="1600" dirty="0" err="1" smtClean="0">
                <a:hlinkClick r:id="rId2"/>
              </a:rPr>
              <a:t>NASTAVA.pdf</a:t>
            </a:r>
            <a:endParaRPr lang="hr-HR" sz="1600" dirty="0" smtClean="0"/>
          </a:p>
          <a:p>
            <a:pPr algn="l"/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xmlns="" val="1187486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571604" y="928670"/>
            <a:ext cx="3967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“ledolomac”</a:t>
            </a:r>
            <a:endParaRPr lang="hr-HR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" name="Slika 4" descr="dje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928934"/>
            <a:ext cx="4667252" cy="28003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7504" y="476672"/>
            <a:ext cx="8856984" cy="769441"/>
          </a:xfrm>
        </p:spPr>
        <p:txBody>
          <a:bodyPr/>
          <a:lstStyle/>
          <a:p>
            <a:pPr algn="l"/>
            <a:r>
              <a:rPr lang="hr-HR" sz="2000" b="1" dirty="0">
                <a:solidFill>
                  <a:schemeClr val="bg1">
                    <a:lumMod val="85000"/>
                  </a:schemeClr>
                </a:solidFill>
              </a:rPr>
              <a:t>Kalendar školske godine 2014./15. </a:t>
            </a:r>
            <a:r>
              <a:rPr lang="hr-HR" sz="2000" b="1" dirty="0" smtClean="0">
                <a:solidFill>
                  <a:schemeClr val="bg1">
                    <a:lumMod val="85000"/>
                  </a:schemeClr>
                </a:solidFill>
              </a:rPr>
              <a:t>i organizacija nastave </a:t>
            </a:r>
            <a:endParaRPr lang="hr-HR" sz="2000" b="1" dirty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quarter" idx="14"/>
          </p:nvPr>
        </p:nvSpPr>
        <p:spPr>
          <a:xfrm>
            <a:off x="642910" y="1357298"/>
            <a:ext cx="8105554" cy="4519974"/>
          </a:xfrm>
        </p:spPr>
        <p:txBody>
          <a:bodyPr>
            <a:noAutofit/>
          </a:bodyPr>
          <a:lstStyle/>
          <a:p>
            <a:r>
              <a:rPr lang="hr-HR" dirty="0"/>
              <a:t>Nastava počinje 8. rujna 2014. godine, a završava 16. lipnja 2015. </a:t>
            </a:r>
            <a:r>
              <a:rPr lang="hr-HR" dirty="0" smtClean="0"/>
              <a:t>godine.</a:t>
            </a:r>
          </a:p>
          <a:p>
            <a:endParaRPr lang="hr-HR" dirty="0"/>
          </a:p>
          <a:p>
            <a:pPr algn="l"/>
            <a:r>
              <a:rPr lang="hr-HR" dirty="0" smtClean="0"/>
              <a:t>Nastava </a:t>
            </a:r>
            <a:r>
              <a:rPr lang="hr-HR" dirty="0"/>
              <a:t>se ustrojava u </a:t>
            </a:r>
            <a:r>
              <a:rPr lang="hr-HR" b="1" dirty="0"/>
              <a:t>dva </a:t>
            </a:r>
            <a:r>
              <a:rPr lang="hr-HR" dirty="0"/>
              <a:t>polugodišta</a:t>
            </a:r>
            <a:r>
              <a:rPr lang="hr-HR" dirty="0" smtClean="0"/>
              <a:t>.</a:t>
            </a:r>
          </a:p>
          <a:p>
            <a:pPr algn="l"/>
            <a:endParaRPr lang="hr-HR" dirty="0"/>
          </a:p>
          <a:p>
            <a:pPr algn="l"/>
            <a:r>
              <a:rPr lang="hr-HR" dirty="0"/>
              <a:t>I. polugodište traje od 8. rujna 2014. godine do 23. prosinca 2014. godine. (16 radnih tjedana)</a:t>
            </a:r>
          </a:p>
          <a:p>
            <a:pPr algn="l"/>
            <a:r>
              <a:rPr lang="hr-HR" dirty="0"/>
              <a:t>II. polugodište traje od 12. siječnja 2015. godine do 16. lipnja 2015. godine. (21 tjedan)</a:t>
            </a:r>
          </a:p>
          <a:p>
            <a:pPr algn="l"/>
            <a:endParaRPr lang="hr-HR" dirty="0"/>
          </a:p>
          <a:p>
            <a:pPr algn="l"/>
            <a:r>
              <a:rPr lang="hr-HR" dirty="0"/>
              <a:t>Zimski odmor učenika počinje 24. prosinca 2014. godine, a završava 9. siječnja 2015. godine.</a:t>
            </a:r>
          </a:p>
          <a:p>
            <a:pPr algn="l"/>
            <a:r>
              <a:rPr lang="hr-HR" dirty="0"/>
              <a:t>Proljetni odmor učenika počinje 30. ožujka 2015. godine, a završava 3. travnja 2015. godine.</a:t>
            </a:r>
          </a:p>
          <a:p>
            <a:pPr algn="l"/>
            <a:endParaRPr lang="hr-HR" dirty="0"/>
          </a:p>
          <a:p>
            <a:pPr algn="l"/>
            <a:r>
              <a:rPr lang="hr-HR" dirty="0"/>
              <a:t>Ljetni odmor učenika počinje 17. lipnja 20015. </a:t>
            </a:r>
            <a:r>
              <a:rPr lang="hr-HR" dirty="0" smtClean="0"/>
              <a:t>godine.</a:t>
            </a:r>
          </a:p>
          <a:p>
            <a:pPr algn="l"/>
            <a:endParaRPr lang="hr-HR" dirty="0" smtClean="0"/>
          </a:p>
          <a:p>
            <a:pPr algn="l"/>
            <a:r>
              <a:rPr lang="hr-HR" dirty="0" smtClean="0">
                <a:solidFill>
                  <a:srgbClr val="FF0000"/>
                </a:solidFill>
              </a:rPr>
              <a:t>19.9.2014.petak-Vinkovačke jeseni</a:t>
            </a:r>
          </a:p>
          <a:p>
            <a:pPr algn="l"/>
            <a:r>
              <a:rPr lang="hr-HR" dirty="0" smtClean="0"/>
              <a:t>7.10.2014. Dan kruha-tematski dan</a:t>
            </a:r>
          </a:p>
          <a:p>
            <a:pPr algn="l"/>
            <a:r>
              <a:rPr lang="hr-HR" dirty="0" smtClean="0">
                <a:solidFill>
                  <a:srgbClr val="FF0000"/>
                </a:solidFill>
              </a:rPr>
              <a:t>8.10. srijeda Dan neovisnosti</a:t>
            </a:r>
          </a:p>
          <a:p>
            <a:pPr algn="l"/>
            <a:r>
              <a:rPr lang="hr-HR" dirty="0" smtClean="0">
                <a:solidFill>
                  <a:srgbClr val="FF0000"/>
                </a:solidFill>
              </a:rPr>
              <a:t>1.5.2015. petak Praznik rada</a:t>
            </a:r>
          </a:p>
          <a:p>
            <a:pPr algn="l"/>
            <a:r>
              <a:rPr lang="hr-HR" dirty="0" smtClean="0"/>
              <a:t>11.5.2015. Dan Europe- tematski dan (Udruga Djeca medija)</a:t>
            </a:r>
          </a:p>
          <a:p>
            <a:pPr algn="l"/>
            <a:r>
              <a:rPr lang="hr-HR" dirty="0" smtClean="0">
                <a:solidFill>
                  <a:srgbClr val="FF0000"/>
                </a:solidFill>
              </a:rPr>
              <a:t>4.6.2015. četvrtak-Tijelovo</a:t>
            </a:r>
          </a:p>
          <a:p>
            <a:pPr algn="l"/>
            <a:r>
              <a:rPr lang="hr-HR" dirty="0" smtClean="0"/>
              <a:t>5.6.2015. Dan sporta-</a:t>
            </a:r>
            <a:r>
              <a:rPr lang="hr-HR" dirty="0" err="1" smtClean="0"/>
              <a:t>Sopot</a:t>
            </a:r>
            <a:endParaRPr lang="hr-HR" dirty="0" smtClean="0"/>
          </a:p>
          <a:p>
            <a:pPr algn="l"/>
            <a:r>
              <a:rPr lang="hr-HR" dirty="0" smtClean="0"/>
              <a:t>16.6.2015. Dan otvorenih vrata </a:t>
            </a:r>
          </a:p>
        </p:txBody>
      </p:sp>
    </p:spTree>
    <p:extLst>
      <p:ext uri="{BB962C8B-B14F-4D97-AF65-F5344CB8AC3E}">
        <p14:creationId xmlns:p14="http://schemas.microsoft.com/office/powerpoint/2010/main" xmlns="" val="4028945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7504" y="476672"/>
            <a:ext cx="8856984" cy="769441"/>
          </a:xfrm>
        </p:spPr>
        <p:txBody>
          <a:bodyPr/>
          <a:lstStyle/>
          <a:p>
            <a:pPr algn="l"/>
            <a:r>
              <a:rPr lang="hr-HR" sz="2000" b="1" dirty="0" smtClean="0">
                <a:solidFill>
                  <a:schemeClr val="bg1">
                    <a:lumMod val="85000"/>
                  </a:schemeClr>
                </a:solidFill>
              </a:rPr>
              <a:t>E – dnevnik  </a:t>
            </a:r>
            <a:r>
              <a:rPr lang="hr-HR" sz="2000" b="1" dirty="0" smtClean="0">
                <a:solidFill>
                  <a:srgbClr val="FF0000"/>
                </a:solidFill>
              </a:rPr>
              <a:t>(LISTIĆI!)</a:t>
            </a:r>
          </a:p>
          <a:p>
            <a:pPr algn="l"/>
            <a:r>
              <a:rPr lang="hr-HR" sz="2000" b="1" dirty="0" smtClean="0">
                <a:solidFill>
                  <a:schemeClr val="bg1">
                    <a:lumMod val="85000"/>
                  </a:schemeClr>
                </a:solidFill>
              </a:rPr>
              <a:t>za nastavnike:</a:t>
            </a:r>
          </a:p>
          <a:p>
            <a:pPr algn="l"/>
            <a:endParaRPr lang="hr-HR" sz="20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r>
              <a:rPr lang="hr-HR" dirty="0" smtClean="0">
                <a:hlinkClick r:id="rId2"/>
              </a:rPr>
              <a:t>https://e-dnevnik.skole.hr/main/login</a:t>
            </a:r>
            <a:endParaRPr lang="hr-HR" dirty="0" smtClean="0"/>
          </a:p>
          <a:p>
            <a:pPr algn="l"/>
            <a:endParaRPr lang="hr-HR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0" y="2714620"/>
            <a:ext cx="885698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– dnevnik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 učenike i roditelje: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r-H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lang="hr-HR" sz="2400" dirty="0" smtClean="0">
                <a:solidFill>
                  <a:schemeClr val="bg1"/>
                </a:solidFill>
                <a:hlinkClick r:id="rId3"/>
              </a:rPr>
              <a:t>https://ocjene.skole.hr/pocetna/prijava</a:t>
            </a:r>
            <a:endParaRPr lang="hr-HR" sz="2400" dirty="0" smtClean="0">
              <a:solidFill>
                <a:schemeClr val="bg1"/>
              </a:solidFill>
            </a:endParaRPr>
          </a:p>
          <a:p>
            <a:pPr lvl="0">
              <a:spcBef>
                <a:spcPct val="20000"/>
              </a:spcBef>
            </a:pP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slov 2"/>
          <p:cNvSpPr txBox="1">
            <a:spLocks/>
          </p:cNvSpPr>
          <p:nvPr/>
        </p:nvSpPr>
        <p:spPr>
          <a:xfrm>
            <a:off x="0" y="4714884"/>
            <a:ext cx="885698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2000" b="1" dirty="0" smtClean="0">
                <a:solidFill>
                  <a:schemeClr val="bg1">
                    <a:lumMod val="85000"/>
                  </a:schemeClr>
                </a:solidFill>
              </a:rPr>
              <a:t>Korisničko ime + lozinka – učenicima podijeljeno!</a:t>
            </a:r>
            <a:endParaRPr kumimoji="0" lang="hr-H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8945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entAttendanceAwardEle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ids Zon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DCBC532-AAA0-4853-9949-9018104FB7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StudentAttendanceAwardElem</Template>
  <TotalTime>0</TotalTime>
  <Words>527</Words>
  <Application>Microsoft Office PowerPoint</Application>
  <PresentationFormat>Prikaz na zaslonu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StudentAttendanceAwardElem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2011-03-05T10:05:56Z</dcterms:created>
  <dcterms:modified xsi:type="dcterms:W3CDTF">2014-11-19T21:13:36Z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TC010216271033</vt:lpwstr>
  </property>
</Properties>
</file>