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60" r:id="rId10"/>
    <p:sldId id="261" r:id="rId11"/>
    <p:sldId id="262" r:id="rId12"/>
    <p:sldId id="263" r:id="rId13"/>
    <p:sldId id="271" r:id="rId14"/>
    <p:sldId id="272" r:id="rId15"/>
    <p:sldId id="273" r:id="rId16"/>
    <p:sldId id="274" r:id="rId17"/>
    <p:sldId id="26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3608F82-D137-469D-A711-A5F0D95A41AB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AFB62AE-E6D5-469C-9EA6-8F522BF5D585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6839868-3414-4353-9ECF-2BFDC3512084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7D4AC63-6D62-4BB1-9741-1932146BE6F5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3B23F4E-6C07-40FC-B07D-5D77F1A61DE9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655C8-94B8-4BB6-B50F-436E5CFB4F78}" type="slidenum">
              <a:rPr lang="hr-HR"/>
              <a:pPr/>
              <a:t>3</a:t>
            </a:fld>
            <a:endParaRPr lang="hr-H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7DA28-6C19-4CC1-B181-9AE3E4A383DE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51AC4-C732-4C24-8A44-2AB8DEED429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8C1D5-41D3-4EB4-84CA-745F004A7F83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98CBF-D5AE-4DDC-BBF2-ED1D9FA0CB8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E543EE-1E68-4BA9-8B53-9F0B004CD528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24D44-8B3C-426F-8BA8-DF42377A181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02F387-A57B-4840-AEE6-AAFD98978AFD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4408C-B5D0-4876-A34A-15756948A23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067C5-5365-40CB-8205-67C27A8182CB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F55FA-D9D4-491B-B9AC-11E1BEF0DDD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47AA5-A28C-4B32-A784-05B7A7F86832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F9DA2-2358-479E-9D54-777B7CAA67D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0F7C2-EEA0-4EA2-A635-9550F299A767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297A9-E452-4430-9BEE-176E3C6C7D8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4D584E-0DB1-42AA-945F-FD4D62F35635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13D76-EBEF-4018-B7C5-A3016DB2BB9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9015A-7560-42A7-90D9-DF13E1885073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2860F-BB95-489D-9F2C-A3BDB05D124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8A8AEA-AEF6-4C08-9E81-C9C7797991B0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69D51-F4D6-4F66-94BF-2243C41672A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B4245-90B5-4655-9372-D9D194787160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92175-045D-41F1-AFCB-902275B54D7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44C80BBE-D984-4915-860E-CF333F8E4D40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361F274-AB24-4459-9E38-7BF84A1E73C9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1.png"/><Relationship Id="rId7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06A1-DC20-43F6-B3A5-1A1911BD7546}" type="datetime1">
              <a:rPr lang="hr-HR"/>
              <a:pPr/>
              <a:t>19.11.2014</a:t>
            </a:fld>
            <a:endParaRPr lang="hr-HR"/>
          </a:p>
        </p:txBody>
      </p:sp>
      <p:pic>
        <p:nvPicPr>
          <p:cNvPr id="2052" name="Picture 4" descr="kids_with_ball_in_fo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4919663" cy="56165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3800" y="1628775"/>
            <a:ext cx="3957638" cy="2736850"/>
          </a:xfrm>
          <a:solidFill>
            <a:srgbClr val="FFFF99"/>
          </a:solidFill>
        </p:spPr>
        <p:txBody>
          <a:bodyPr/>
          <a:lstStyle/>
          <a:p>
            <a:r>
              <a:rPr lang="hr-HR" sz="3200" b="1" dirty="0">
                <a:solidFill>
                  <a:srgbClr val="FF3399"/>
                </a:solidFill>
              </a:rPr>
              <a:t>Neka obilježja </a:t>
            </a:r>
            <a:r>
              <a:rPr lang="hr-HR" sz="3200" b="1" dirty="0" err="1">
                <a:solidFill>
                  <a:srgbClr val="FF3399"/>
                </a:solidFill>
              </a:rPr>
              <a:t>predadolescenata</a:t>
            </a:r>
            <a:r>
              <a:rPr lang="hr-HR" sz="3200" b="1" dirty="0">
                <a:solidFill>
                  <a:srgbClr val="FF3399"/>
                </a:solidFill>
              </a:rPr>
              <a:t/>
            </a:r>
            <a:br>
              <a:rPr lang="hr-HR" sz="3200" b="1" dirty="0">
                <a:solidFill>
                  <a:srgbClr val="FF3399"/>
                </a:solidFill>
              </a:rPr>
            </a:br>
            <a:r>
              <a:rPr lang="hr-HR" sz="3200" b="1" dirty="0">
                <a:solidFill>
                  <a:srgbClr val="FF3399"/>
                </a:solidFill>
              </a:rPr>
              <a:t/>
            </a:r>
            <a:br>
              <a:rPr lang="hr-HR" sz="3200" b="1" dirty="0">
                <a:solidFill>
                  <a:srgbClr val="FF3399"/>
                </a:solidFill>
              </a:rPr>
            </a:br>
            <a:r>
              <a:rPr lang="hr-HR" sz="1800" b="1" dirty="0">
                <a:solidFill>
                  <a:srgbClr val="FF3399"/>
                </a:solidFill>
              </a:rPr>
              <a:t>(Roditeljski </a:t>
            </a:r>
            <a:r>
              <a:rPr lang="hr-HR" sz="1800" b="1" dirty="0" smtClean="0">
                <a:solidFill>
                  <a:srgbClr val="FF3399"/>
                </a:solidFill>
              </a:rPr>
              <a:t>sastanak)</a:t>
            </a:r>
            <a:endParaRPr lang="hr-HR" sz="1800" b="1" dirty="0">
              <a:solidFill>
                <a:srgbClr val="FF339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6021388"/>
            <a:ext cx="6256337" cy="503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800"/>
              <a:t>Upoznajmo bolje svoju djecu… </a:t>
            </a:r>
            <a:r>
              <a:rPr lang="hr-HR" sz="2800">
                <a:sym typeface="Wingdings" pitchFamily="2" charset="2"/>
              </a:rPr>
              <a:t></a:t>
            </a:r>
            <a:endParaRPr lang="hr-HR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9321-E7CF-4719-873A-ABD893327526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 sz="2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8229600" cy="5545138"/>
          </a:xfrm>
          <a:solidFill>
            <a:srgbClr val="FFFF99"/>
          </a:solidFill>
        </p:spPr>
        <p:txBody>
          <a:bodyPr/>
          <a:lstStyle/>
          <a:p>
            <a:r>
              <a:rPr lang="hr-HR" sz="2800"/>
              <a:t>Traže konkretno (činjenice,dokumenti,…)</a:t>
            </a:r>
          </a:p>
          <a:p>
            <a:r>
              <a:rPr lang="hr-HR" sz="2800">
                <a:solidFill>
                  <a:srgbClr val="FF3399"/>
                </a:solidFill>
              </a:rPr>
              <a:t>Razumski jako dobro zaključuju</a:t>
            </a:r>
          </a:p>
          <a:p>
            <a:r>
              <a:rPr lang="hr-HR" sz="2800"/>
              <a:t>Kritički se odnose prema većini stvari</a:t>
            </a:r>
          </a:p>
          <a:p>
            <a:r>
              <a:rPr lang="hr-HR" sz="2800">
                <a:solidFill>
                  <a:srgbClr val="FF3399"/>
                </a:solidFill>
              </a:rPr>
              <a:t>Prisutne su brze i česte promjene raspoloženja</a:t>
            </a:r>
          </a:p>
          <a:p>
            <a:r>
              <a:rPr lang="hr-HR" sz="2800"/>
              <a:t>Osjećajni život se produbljuje</a:t>
            </a:r>
          </a:p>
          <a:p>
            <a:r>
              <a:rPr lang="hr-HR" sz="2800">
                <a:solidFill>
                  <a:srgbClr val="FF3399"/>
                </a:solidFill>
              </a:rPr>
              <a:t>Jačaju simpatije prema suprotnom spolu</a:t>
            </a:r>
          </a:p>
          <a:p>
            <a:r>
              <a:rPr lang="hr-HR" sz="2800"/>
              <a:t>Žele djelovati (važnost aktivnosti)</a:t>
            </a:r>
          </a:p>
          <a:p>
            <a:r>
              <a:rPr lang="hr-HR" sz="2800">
                <a:solidFill>
                  <a:srgbClr val="FF3399"/>
                </a:solidFill>
              </a:rPr>
              <a:t>Sukobljavaju se često s odraslima</a:t>
            </a:r>
          </a:p>
          <a:p>
            <a:endParaRPr lang="hr-HR" sz="2800"/>
          </a:p>
          <a:p>
            <a:endParaRPr lang="hr-HR" sz="2800"/>
          </a:p>
          <a:p>
            <a:endParaRPr lang="hr-HR" sz="2800"/>
          </a:p>
        </p:txBody>
      </p:sp>
      <p:pic>
        <p:nvPicPr>
          <p:cNvPr id="8196" name="Picture 4" descr="59001173010641715112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789363"/>
            <a:ext cx="2049463" cy="273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8F9-0B86-42C1-B466-0365A384ECB2}" type="datetime1">
              <a:rPr lang="hr-HR"/>
              <a:pPr/>
              <a:t>19.11.2014</a:t>
            </a:fld>
            <a:endParaRPr lang="hr-HR"/>
          </a:p>
        </p:txBody>
      </p:sp>
      <p:pic>
        <p:nvPicPr>
          <p:cNvPr id="9221" name="Picture 5" descr="vjerona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836613"/>
            <a:ext cx="3171825" cy="475297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5122863" cy="5505450"/>
          </a:xfrm>
          <a:solidFill>
            <a:srgbClr val="FFFF99"/>
          </a:solidFill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hr-HR" sz="2000" b="1">
                <a:solidFill>
                  <a:srgbClr val="FF3399"/>
                </a:solidFill>
              </a:rPr>
              <a:t>U lošem odnosu prema školi roditelji djece ove dobi najčešće uočavaju: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hr-HR" sz="2000" b="1">
              <a:solidFill>
                <a:srgbClr val="FF3399"/>
              </a:solidFill>
            </a:endParaRPr>
          </a:p>
          <a:p>
            <a:pPr marL="533400" indent="-533400"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hr-HR" sz="2000">
                <a:solidFill>
                  <a:srgbClr val="FF3399"/>
                </a:solidFill>
              </a:rPr>
              <a:t>Agresivan stav</a:t>
            </a:r>
            <a:r>
              <a:rPr lang="hr-HR" sz="2000"/>
              <a:t> – mržnja prema školi, nastavnicima i predmetima;                                                                                         </a:t>
            </a:r>
            <a:r>
              <a:rPr lang="hr-HR" sz="2000">
                <a:solidFill>
                  <a:srgbClr val="FF3399"/>
                </a:solidFill>
              </a:rPr>
              <a:t>2. Rezignacija</a:t>
            </a:r>
            <a:r>
              <a:rPr lang="hr-HR" sz="2000"/>
              <a:t> – smanjenje ambicija,</a:t>
            </a:r>
          </a:p>
          <a:p>
            <a:pPr marL="533400" indent="-533400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hr-HR" sz="2000"/>
              <a:t> pasivnost i apatičnost;                        </a:t>
            </a:r>
          </a:p>
          <a:p>
            <a:pPr marL="533400" indent="-533400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hr-HR" sz="2000">
                <a:solidFill>
                  <a:srgbClr val="FF3399"/>
                </a:solidFill>
              </a:rPr>
              <a:t>3. Povlačenje u sebe</a:t>
            </a:r>
            <a:r>
              <a:rPr lang="hr-HR" sz="2000"/>
              <a:t> – bježanje u sanjarenje;                                              </a:t>
            </a:r>
            <a:r>
              <a:rPr lang="hr-HR" sz="2000">
                <a:solidFill>
                  <a:srgbClr val="FF3399"/>
                </a:solidFill>
              </a:rPr>
              <a:t>4. Regresija</a:t>
            </a:r>
            <a:r>
              <a:rPr lang="hr-HR" sz="2000"/>
              <a:t> – infantilni oblici ponašanja.</a:t>
            </a:r>
          </a:p>
          <a:p>
            <a:pPr marL="533400" indent="-533400">
              <a:lnSpc>
                <a:spcPct val="80000"/>
              </a:lnSpc>
            </a:pPr>
            <a:endParaRPr lang="hr-H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FC53-796B-4D7B-B957-C0FBEB44613E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hr-HR" sz="3200" b="1">
                <a:solidFill>
                  <a:srgbClr val="FF3399"/>
                </a:solidFill>
              </a:rPr>
              <a:t>Kako djeca ove dobi shvaćaju prijateljstvo?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400">
                <a:latin typeface="Times New Roman" pitchFamily="18" charset="0"/>
                <a:cs typeface="Times New Roman" pitchFamily="18" charset="0"/>
              </a:rPr>
              <a:t>Prijatelji su ljudi koji razumiju jedan drugoga i međusobno dijele svoje najdublje misli i osjećaje. Prijateljstvo je trajan odnos koji se temelji na usklađenosti interesa i ličnosti.	</a:t>
            </a:r>
          </a:p>
          <a:p>
            <a:pPr>
              <a:buFontTx/>
              <a:buNone/>
            </a:pPr>
            <a:endParaRPr lang="hr-HR" sz="240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>
                <a:latin typeface="Times New Roman" pitchFamily="18" charset="0"/>
                <a:cs typeface="Times New Roman" pitchFamily="18" charset="0"/>
              </a:rPr>
              <a:t>„Prijatelj je netko s kim možeš razgovarati i reći mu što te muči, a on će te razumjeti.“</a:t>
            </a:r>
          </a:p>
          <a:p>
            <a:r>
              <a:rPr lang="hr-HR" sz="2400">
                <a:latin typeface="Times New Roman" pitchFamily="18" charset="0"/>
                <a:cs typeface="Times New Roman" pitchFamily="18" charset="0"/>
              </a:rPr>
              <a:t> „Prijatelji vole iste stvari i sve mogu reći jedan drugome.“</a:t>
            </a:r>
          </a:p>
        </p:txBody>
      </p:sp>
      <p:pic>
        <p:nvPicPr>
          <p:cNvPr id="10244" name="Picture 4" descr="cetvo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508500"/>
            <a:ext cx="3168650" cy="210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C90B-3DE1-4022-AA9C-6F3BEFA0ECBA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0"/>
            <a:ext cx="7056437" cy="1152525"/>
          </a:xfrm>
          <a:solidFill>
            <a:srgbClr val="FFFF99"/>
          </a:solidFill>
        </p:spPr>
        <p:txBody>
          <a:bodyPr anchor="b"/>
          <a:lstStyle/>
          <a:p>
            <a:r>
              <a:rPr lang="hr-HR" sz="2400" b="1">
                <a:solidFill>
                  <a:srgbClr val="FF3399"/>
                </a:solidFill>
              </a:rPr>
              <a:t>DUŠEVNE PROMJENE </a:t>
            </a:r>
            <a:br>
              <a:rPr lang="hr-HR" sz="2400" b="1">
                <a:solidFill>
                  <a:srgbClr val="FF3399"/>
                </a:solidFill>
              </a:rPr>
            </a:br>
            <a:r>
              <a:rPr lang="hr-HR" sz="2400" b="1">
                <a:solidFill>
                  <a:srgbClr val="FF3399"/>
                </a:solidFill>
              </a:rPr>
              <a:t>DJEVOJČICA-DJEVOJAKA</a:t>
            </a:r>
            <a:br>
              <a:rPr lang="hr-HR" sz="2400" b="1">
                <a:solidFill>
                  <a:srgbClr val="FF3399"/>
                </a:solidFill>
              </a:rPr>
            </a:br>
            <a:r>
              <a:rPr lang="hr-HR" sz="2400" b="1">
                <a:solidFill>
                  <a:srgbClr val="FF3399"/>
                </a:solidFill>
              </a:rPr>
              <a:t>Pretpubertet (9-15 godina)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73238"/>
            <a:ext cx="8229600" cy="452596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hr-HR" sz="2000" b="1"/>
              <a:t>uznemirenost i zbunjenost</a:t>
            </a:r>
          </a:p>
          <a:p>
            <a:pPr marL="609600" indent="-609600">
              <a:lnSpc>
                <a:spcPct val="80000"/>
              </a:lnSpc>
            </a:pPr>
            <a:r>
              <a:rPr lang="hr-HR" sz="2000" b="1"/>
              <a:t>uznemirenost raznim bolovima</a:t>
            </a:r>
          </a:p>
          <a:p>
            <a:pPr marL="609600" indent="-609600">
              <a:lnSpc>
                <a:spcPct val="80000"/>
              </a:lnSpc>
            </a:pPr>
            <a:r>
              <a:rPr lang="hr-HR" sz="2000" b="1"/>
              <a:t>osjećaj umora i trenutne sanjivosti</a:t>
            </a:r>
          </a:p>
          <a:p>
            <a:pPr marL="609600" indent="-609600">
              <a:lnSpc>
                <a:spcPct val="80000"/>
              </a:lnSpc>
            </a:pPr>
            <a:r>
              <a:rPr lang="hr-HR" sz="2000" b="1"/>
              <a:t>bučne su, ne mogu se smiriti</a:t>
            </a:r>
          </a:p>
          <a:p>
            <a:pPr marL="609600" indent="-609600">
              <a:lnSpc>
                <a:spcPct val="80000"/>
              </a:lnSpc>
            </a:pPr>
            <a:r>
              <a:rPr lang="hr-HR" sz="2000" b="1"/>
              <a:t>rastresene su</a:t>
            </a:r>
          </a:p>
          <a:p>
            <a:pPr marL="609600" indent="-609600">
              <a:lnSpc>
                <a:spcPct val="80000"/>
              </a:lnSpc>
            </a:pPr>
            <a:r>
              <a:rPr lang="hr-HR" sz="2000" b="1"/>
              <a:t>u školi se često nestrpljivo javlja za odgovor, a kad je prozvana, zaboravi što je pitana-to je zbuni, postidi i rasplače   </a:t>
            </a:r>
          </a:p>
          <a:p>
            <a:pPr marL="609600" indent="-609600">
              <a:lnSpc>
                <a:spcPct val="80000"/>
              </a:lnSpc>
            </a:pPr>
            <a:r>
              <a:rPr lang="hr-HR" sz="2000" b="1"/>
              <a:t>osjetljiva je, čudna i plačljiva</a:t>
            </a:r>
          </a:p>
          <a:p>
            <a:pPr marL="609600" indent="-609600">
              <a:lnSpc>
                <a:spcPct val="80000"/>
              </a:lnSpc>
            </a:pPr>
            <a:r>
              <a:rPr lang="hr-HR" sz="2000" b="1"/>
              <a:t>bira si najbolju prijateljicu s kojom dijeli tajne</a:t>
            </a:r>
          </a:p>
          <a:p>
            <a:pPr marL="609600" indent="-609600">
              <a:lnSpc>
                <a:spcPct val="80000"/>
              </a:lnSpc>
            </a:pPr>
            <a:r>
              <a:rPr lang="hr-HR" sz="2000" b="1"/>
              <a:t>prividna intelektualna nezainteresiranost (ne bježe otvoreno iz škole već zaborave naučiti lekciju, ne izrade ili površno izrade zadatak i sl.)</a:t>
            </a:r>
          </a:p>
          <a:p>
            <a:pPr marL="609600" indent="-609600">
              <a:lnSpc>
                <a:spcPct val="80000"/>
              </a:lnSpc>
            </a:pPr>
            <a:r>
              <a:rPr lang="hr-HR" sz="2000" b="1"/>
              <a:t>javlja se želja za kićenjem i bojažljivi interes za dječake</a:t>
            </a:r>
            <a:r>
              <a:rPr lang="hr-HR" sz="2000"/>
              <a:t> </a:t>
            </a:r>
          </a:p>
        </p:txBody>
      </p:sp>
      <p:pic>
        <p:nvPicPr>
          <p:cNvPr id="18436" name="Picture 4" descr="j039829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j039669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557338"/>
            <a:ext cx="17716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j039748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516563"/>
            <a:ext cx="1042987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A2D4-9E80-4312-8671-40E92A5C1B87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362950" cy="1439862"/>
          </a:xfrm>
          <a:solidFill>
            <a:srgbClr val="FFFF99"/>
          </a:solidFill>
        </p:spPr>
        <p:txBody>
          <a:bodyPr anchor="b"/>
          <a:lstStyle/>
          <a:p>
            <a:r>
              <a:rPr lang="hr-HR" sz="2400" b="1"/>
              <a:t>         </a:t>
            </a:r>
            <a:r>
              <a:rPr lang="hr-HR" sz="2400" b="1">
                <a:solidFill>
                  <a:srgbClr val="FF3399"/>
                </a:solidFill>
              </a:rPr>
              <a:t>DUŠEVNE PROMJENE DJEČAKA-MLADIĆA</a:t>
            </a:r>
            <a:br>
              <a:rPr lang="hr-HR" sz="2400" b="1">
                <a:solidFill>
                  <a:srgbClr val="FF3399"/>
                </a:solidFill>
              </a:rPr>
            </a:br>
            <a:r>
              <a:rPr lang="hr-HR" sz="2400" b="1">
                <a:solidFill>
                  <a:srgbClr val="FF3399"/>
                </a:solidFill>
              </a:rPr>
              <a:t> Pretpubertet (11-15 godina)</a:t>
            </a:r>
            <a:br>
              <a:rPr lang="hr-HR" sz="2400" b="1">
                <a:solidFill>
                  <a:srgbClr val="FF3399"/>
                </a:solidFill>
              </a:rPr>
            </a:br>
            <a:endParaRPr lang="hr-HR" sz="2400" b="1">
              <a:solidFill>
                <a:srgbClr val="FF339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400" b="1"/>
              <a:t>pojačani čulni osjeti –”</a:t>
            </a:r>
            <a:r>
              <a:rPr lang="hr-HR" sz="1800" i="1"/>
              <a:t>S</a:t>
            </a:r>
            <a:r>
              <a:rPr lang="hr-HR" sz="1800" b="1" i="1"/>
              <a:t>manjiiii toooo!!!” (</a:t>
            </a:r>
            <a:r>
              <a:rPr lang="hr-HR" sz="2400" b="1"/>
              <a:t>jaki zvukovi, neobični mirisi, svjetlosni efekti, začinjena jela)</a:t>
            </a:r>
          </a:p>
          <a:p>
            <a:pPr>
              <a:lnSpc>
                <a:spcPct val="90000"/>
              </a:lnSpc>
            </a:pPr>
            <a:r>
              <a:rPr lang="hr-HR" sz="2400" b="1"/>
              <a:t>tjelesno kožni efekti (izlažu tijela vjetru-</a:t>
            </a:r>
            <a:r>
              <a:rPr lang="hr-HR" sz="1800" i="1"/>
              <a:t>”Bolje se obuci!”</a:t>
            </a:r>
          </a:p>
          <a:p>
            <a:pPr>
              <a:lnSpc>
                <a:spcPct val="90000"/>
              </a:lnSpc>
            </a:pPr>
            <a:r>
              <a:rPr lang="hr-HR" sz="2400" b="1"/>
              <a:t>uživaju u kretanju (trče, skaču, tuku se, gurkaju, hrvaju…)</a:t>
            </a:r>
          </a:p>
          <a:p>
            <a:pPr>
              <a:lnSpc>
                <a:spcPct val="90000"/>
              </a:lnSpc>
            </a:pPr>
            <a:r>
              <a:rPr lang="hr-HR" sz="2400" b="1"/>
              <a:t>uznemireni su i nezadovoljni svim što postoji </a:t>
            </a:r>
            <a:r>
              <a:rPr lang="hr-HR" sz="1800" i="1"/>
              <a:t>“Jel ima nešto čime si ti zadovoljan?”</a:t>
            </a:r>
          </a:p>
          <a:p>
            <a:pPr>
              <a:lnSpc>
                <a:spcPct val="90000"/>
              </a:lnSpc>
            </a:pPr>
            <a:r>
              <a:rPr lang="hr-HR" sz="2400" b="1"/>
              <a:t>vole avanture (lutaju ulicama, vole tajanstvena i opasna mjesta, pustolovne filmove i knjige) </a:t>
            </a:r>
          </a:p>
          <a:p>
            <a:pPr>
              <a:lnSpc>
                <a:spcPct val="90000"/>
              </a:lnSpc>
            </a:pPr>
            <a:r>
              <a:rPr lang="hr-HR" sz="2400" b="1"/>
              <a:t>žele biti nezavisni i samostalni</a:t>
            </a:r>
          </a:p>
          <a:p>
            <a:pPr>
              <a:lnSpc>
                <a:spcPct val="90000"/>
              </a:lnSpc>
            </a:pPr>
            <a:r>
              <a:rPr lang="hr-HR" sz="2400" b="1"/>
              <a:t>prividna intelektualna nezainteresiranost (ocjene)</a:t>
            </a:r>
          </a:p>
          <a:p>
            <a:pPr>
              <a:lnSpc>
                <a:spcPct val="90000"/>
              </a:lnSpc>
            </a:pPr>
            <a:r>
              <a:rPr lang="hr-HR" sz="2400" b="1"/>
              <a:t>bezobraznost, samovolja, ćudljivost</a:t>
            </a:r>
          </a:p>
        </p:txBody>
      </p:sp>
      <p:pic>
        <p:nvPicPr>
          <p:cNvPr id="19460" name="Picture 4" descr="j040610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1403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334A-B8D6-4F04-801A-9CC197FC02BD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652463"/>
          </a:xfrm>
          <a:solidFill>
            <a:srgbClr val="FFFF99"/>
          </a:solidFill>
        </p:spPr>
        <p:txBody>
          <a:bodyPr anchor="b"/>
          <a:lstStyle/>
          <a:p>
            <a:r>
              <a:rPr lang="hr-HR" sz="3600"/>
              <a:t>KAKO ODRASLI </a:t>
            </a:r>
            <a:r>
              <a:rPr lang="hr-HR" sz="3600">
                <a:solidFill>
                  <a:srgbClr val="FF3399"/>
                </a:solidFill>
              </a:rPr>
              <a:t>POMAŽU</a:t>
            </a:r>
            <a:r>
              <a:rPr lang="hr-HR" sz="3600"/>
              <a:t> DJECI?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200"/>
              <a:t>VIŠE JE ODRASLIH KOJI ŽELE POMOĆI DJECI, NEGO LI DJECE KOJA ŽELE POMOĆ</a:t>
            </a:r>
          </a:p>
          <a:p>
            <a:pPr>
              <a:lnSpc>
                <a:spcPct val="90000"/>
              </a:lnSpc>
            </a:pPr>
            <a:r>
              <a:rPr lang="hr-HR" sz="2200"/>
              <a:t>Odrasli imaju </a:t>
            </a:r>
            <a:r>
              <a:rPr lang="hr-HR" sz="2200">
                <a:solidFill>
                  <a:srgbClr val="FF3399"/>
                </a:solidFill>
              </a:rPr>
              <a:t>DOBRE NAMJERE</a:t>
            </a:r>
            <a:r>
              <a:rPr lang="hr-HR" sz="2200"/>
              <a:t> koje nisu uvijek dovoljne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>
                <a:solidFill>
                  <a:srgbClr val="FF3399"/>
                </a:solidFill>
              </a:rPr>
              <a:t>METODE</a:t>
            </a:r>
            <a:r>
              <a:rPr lang="hr-HR">
                <a:solidFill>
                  <a:srgbClr val="FF3300"/>
                </a:solidFill>
              </a:rPr>
              <a:t> </a:t>
            </a:r>
            <a:r>
              <a:rPr lang="hr-HR"/>
              <a:t>koje odrasli rado koriste: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1700" b="1">
                <a:solidFill>
                  <a:srgbClr val="0000FF"/>
                </a:solidFill>
              </a:rPr>
              <a:t>ZANOVIJETANJE</a:t>
            </a:r>
            <a:r>
              <a:rPr lang="hr-HR"/>
              <a:t> </a:t>
            </a:r>
            <a:r>
              <a:rPr lang="hr-HR" sz="1500"/>
              <a:t>(“Kad ćeš konačno pospremiti svoju sobu? Pet puta sam ti već rekla.”)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1500" b="1">
                <a:solidFill>
                  <a:srgbClr val="0000FF"/>
                </a:solidFill>
              </a:rPr>
              <a:t>PROPOVIJEDANJE</a:t>
            </a:r>
            <a:r>
              <a:rPr lang="hr-HR" sz="1500"/>
              <a:t>  (“Znao si kako je trebalo ispravno postupiti. Zašto nisi? Sramim te se.”)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1500" b="1">
                <a:solidFill>
                  <a:srgbClr val="0000FF"/>
                </a:solidFill>
              </a:rPr>
              <a:t>OPTUŽIVANJE</a:t>
            </a:r>
            <a:r>
              <a:rPr lang="hr-HR" sz="1500"/>
              <a:t> (“Kako si mogao, poslije svega što sam učinila za tebe?”)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1500" b="1">
                <a:solidFill>
                  <a:srgbClr val="0000FF"/>
                </a:solidFill>
              </a:rPr>
              <a:t>PRIJETNJA</a:t>
            </a:r>
            <a:r>
              <a:rPr lang="hr-HR" sz="1500"/>
              <a:t> (“Ako smjesta ne prestaneš brbljati, poslat ću te ravnatelju.”)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1500" b="1">
                <a:solidFill>
                  <a:srgbClr val="0000FF"/>
                </a:solidFill>
              </a:rPr>
              <a:t>USPOREĐIVANJE</a:t>
            </a:r>
            <a:r>
              <a:rPr lang="hr-HR" sz="1500"/>
              <a:t> (“Prošle mi je godine tvoj brat bio u razredu, a on je tako pametan i vrijedan dečko.”)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1500" b="1">
                <a:solidFill>
                  <a:srgbClr val="0000FF"/>
                </a:solidFill>
              </a:rPr>
              <a:t>BRIGA</a:t>
            </a:r>
            <a:r>
              <a:rPr lang="hr-HR" sz="1500"/>
              <a:t> (“Brine me to što mislim da te neće primiti ni u jednu srednju školu.”)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1500" b="1">
                <a:solidFill>
                  <a:srgbClr val="0000FF"/>
                </a:solidFill>
              </a:rPr>
              <a:t>URLANJE</a:t>
            </a:r>
            <a:r>
              <a:rPr lang="hr-HR" sz="1500"/>
              <a:t> (“Tiiišina!)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1500" b="1">
                <a:solidFill>
                  <a:srgbClr val="0000FF"/>
                </a:solidFill>
              </a:rPr>
              <a:t>KRITIZIRANJE</a:t>
            </a:r>
            <a:r>
              <a:rPr lang="hr-HR" sz="1500"/>
              <a:t> (“Stvarno si blesav. Ako nastaviš tako tko zna kako ćeš završiti!”)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1500" b="1">
                <a:solidFill>
                  <a:srgbClr val="0000FF"/>
                </a:solidFill>
              </a:rPr>
              <a:t>BATINE</a:t>
            </a:r>
            <a:r>
              <a:rPr lang="hr-HR" sz="1500"/>
              <a:t> (“Ovo me boli više nego tebe, valjda ćeš sada zapamtiti da to više ne radiš.”)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1500" b="1">
                <a:solidFill>
                  <a:srgbClr val="0000FF"/>
                </a:solidFill>
              </a:rPr>
              <a:t>KAŽNJAVANJE</a:t>
            </a:r>
            <a:r>
              <a:rPr lang="hr-HR" sz="1500">
                <a:solidFill>
                  <a:srgbClr val="0000FF"/>
                </a:solidFill>
              </a:rPr>
              <a:t> </a:t>
            </a:r>
            <a:r>
              <a:rPr lang="hr-HR" sz="1500"/>
              <a:t>(“Zato što si tako slab u školi, cijeli tjedan ne smiješ izlaziti van.”)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DDE0-6714-46BC-BB17-86D75AA35A89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99"/>
          </a:solidFill>
        </p:spPr>
        <p:txBody>
          <a:bodyPr anchor="b"/>
          <a:lstStyle/>
          <a:p>
            <a:r>
              <a:rPr lang="hr-HR" sz="4000"/>
              <a:t>Metode dobrog odnosa</a:t>
            </a:r>
            <a:br>
              <a:rPr lang="hr-HR" sz="4000"/>
            </a:br>
            <a:r>
              <a:rPr lang="hr-HR" sz="4000"/>
              <a:t>roditelj </a:t>
            </a:r>
            <a:r>
              <a:rPr lang="hr-HR" sz="3700"/>
              <a:t>(nastavnik)</a:t>
            </a:r>
            <a:r>
              <a:rPr lang="hr-HR" sz="4000"/>
              <a:t> – dijete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229600" cy="441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2200" b="1">
                <a:solidFill>
                  <a:srgbClr val="FF3399"/>
                </a:solidFill>
              </a:rPr>
              <a:t>OSOBNI PRIMJER</a:t>
            </a:r>
          </a:p>
          <a:p>
            <a:pPr>
              <a:lnSpc>
                <a:spcPct val="80000"/>
              </a:lnSpc>
            </a:pPr>
            <a:r>
              <a:rPr lang="hr-HR" sz="2200"/>
              <a:t>UVAŽAVATI DJETETOVU OSOBNOST: </a:t>
            </a:r>
            <a:r>
              <a:rPr lang="hr-HR" sz="2200" b="1">
                <a:solidFill>
                  <a:srgbClr val="FF3399"/>
                </a:solidFill>
              </a:rPr>
              <a:t>razgovorom,</a:t>
            </a:r>
            <a:r>
              <a:rPr lang="hr-HR" sz="2200" b="1">
                <a:solidFill>
                  <a:srgbClr val="FF3300"/>
                </a:solidFill>
              </a:rPr>
              <a:t> </a:t>
            </a:r>
            <a:r>
              <a:rPr lang="hr-HR" sz="2200" b="1">
                <a:solidFill>
                  <a:srgbClr val="FF3399"/>
                </a:solidFill>
              </a:rPr>
              <a:t>poticanjem, pohvalom</a:t>
            </a:r>
          </a:p>
          <a:p>
            <a:pPr>
              <a:lnSpc>
                <a:spcPct val="80000"/>
              </a:lnSpc>
            </a:pPr>
            <a:r>
              <a:rPr lang="hr-HR" sz="2200" b="1">
                <a:solidFill>
                  <a:srgbClr val="FF3399"/>
                </a:solidFill>
              </a:rPr>
              <a:t>UVAŽAVATI IH</a:t>
            </a:r>
            <a:r>
              <a:rPr lang="hr-HR" sz="2200">
                <a:solidFill>
                  <a:srgbClr val="FF3399"/>
                </a:solidFill>
              </a:rPr>
              <a:t> KAO RAVNOPRAVNE </a:t>
            </a:r>
            <a:r>
              <a:rPr lang="hr-HR" sz="2200" b="1" i="1">
                <a:solidFill>
                  <a:srgbClr val="FF3399"/>
                </a:solidFill>
              </a:rPr>
              <a:t>(prava i odgovornosti- neka imaju obveze!!!)</a:t>
            </a:r>
          </a:p>
          <a:p>
            <a:pPr>
              <a:lnSpc>
                <a:spcPct val="80000"/>
              </a:lnSpc>
            </a:pPr>
            <a:endParaRPr lang="hr-HR" sz="2200" b="1">
              <a:solidFill>
                <a:srgbClr val="FF3399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200"/>
              <a:t>Biti PRIJATELJSKI USMJEREN,ali NE prijatelj</a:t>
            </a:r>
          </a:p>
          <a:p>
            <a:pPr>
              <a:lnSpc>
                <a:spcPct val="80000"/>
              </a:lnSpc>
            </a:pPr>
            <a:r>
              <a:rPr lang="hr-HR" sz="2200"/>
              <a:t>Djecu NE GRDITI PRED DRUGIMA</a:t>
            </a:r>
          </a:p>
          <a:p>
            <a:pPr>
              <a:lnSpc>
                <a:spcPct val="80000"/>
              </a:lnSpc>
            </a:pPr>
            <a:r>
              <a:rPr lang="hr-HR" sz="2200"/>
              <a:t>NE PODSMJEHIVATI SE I RUGATI IM SE = BITI OBAZRIV PREMA FIZIČKIM I PSIHIČKIM PROMJENAMA DJETETA</a:t>
            </a:r>
          </a:p>
          <a:p>
            <a:pPr>
              <a:lnSpc>
                <a:spcPct val="80000"/>
              </a:lnSpc>
            </a:pPr>
            <a:r>
              <a:rPr lang="hr-HR" sz="2200"/>
              <a:t>POŠTIVATI TAJANSTVENOST, STID I DRUGE OSJEĆAJE DJETETA</a:t>
            </a:r>
          </a:p>
          <a:p>
            <a:pPr>
              <a:lnSpc>
                <a:spcPct val="80000"/>
              </a:lnSpc>
            </a:pPr>
            <a:r>
              <a:rPr lang="hr-HR" sz="2200"/>
              <a:t>NE PRETJERIVATI OPOMENAMA, SAVJETIMA, UPUĆIVANJIMA I KONTROLI</a:t>
            </a:r>
          </a:p>
          <a:p>
            <a:pPr>
              <a:lnSpc>
                <a:spcPct val="80000"/>
              </a:lnSpc>
            </a:pPr>
            <a:r>
              <a:rPr lang="hr-HR" sz="2200"/>
              <a:t>IMATI POVJERENJA U DIJETE!</a:t>
            </a:r>
          </a:p>
          <a:p>
            <a:pPr>
              <a:lnSpc>
                <a:spcPct val="80000"/>
              </a:lnSpc>
            </a:pPr>
            <a:endParaRPr lang="hr-HR" sz="2200" b="1" i="1">
              <a:solidFill>
                <a:srgbClr val="FF3300"/>
              </a:solidFill>
            </a:endParaRPr>
          </a:p>
        </p:txBody>
      </p:sp>
      <p:pic>
        <p:nvPicPr>
          <p:cNvPr id="22532" name="Picture 4" descr="MCj03976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404813"/>
            <a:ext cx="1098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MCj039867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136683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1CBC-315C-4F50-86A4-5FE3CE290408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>
            <a:solidFill>
              <a:srgbClr val="FFFF99"/>
            </a:solidFill>
          </a:ln>
        </p:spPr>
        <p:txBody>
          <a:bodyPr/>
          <a:lstStyle/>
          <a:p>
            <a:r>
              <a:rPr lang="hr-HR" sz="3600"/>
              <a:t>Prijedlozi za njegovanje </a:t>
            </a:r>
            <a:r>
              <a:rPr lang="hr-HR" sz="3600">
                <a:solidFill>
                  <a:srgbClr val="FF3399"/>
                </a:solidFill>
              </a:rPr>
              <a:t>osjećaja sigurnosti</a:t>
            </a:r>
            <a:r>
              <a:rPr lang="hr-HR" sz="3600"/>
              <a:t> u ovoj dobi: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r-HR" sz="1600"/>
              <a:t>komentiranje dnevnih događaja ili vijesti (stav roditelja)</a:t>
            </a:r>
          </a:p>
          <a:p>
            <a:pPr>
              <a:lnSpc>
                <a:spcPct val="80000"/>
              </a:lnSpc>
            </a:pPr>
            <a:r>
              <a:rPr lang="hr-HR" sz="1600"/>
              <a:t>Poticati djecu da od starijih (bake i djedova) saznaju kakvi su roditelji bili u toj dobi (ili da roditelji sami “priznaju” neki neposluh ili nepodopštinu)</a:t>
            </a:r>
          </a:p>
          <a:p>
            <a:pPr>
              <a:lnSpc>
                <a:spcPct val="80000"/>
              </a:lnSpc>
            </a:pPr>
            <a:r>
              <a:rPr lang="hr-HR" sz="1600"/>
              <a:t>Crtanje obiteljskog stabla (važnost korijenja)</a:t>
            </a:r>
          </a:p>
          <a:p>
            <a:pPr>
              <a:lnSpc>
                <a:spcPct val="80000"/>
              </a:lnSpc>
            </a:pPr>
            <a:r>
              <a:rPr lang="hr-HR" sz="1600"/>
              <a:t>Prelistavanje foto albuma ili gledanje obiteljskih snimaka</a:t>
            </a:r>
          </a:p>
          <a:p>
            <a:pPr>
              <a:lnSpc>
                <a:spcPct val="80000"/>
              </a:lnSpc>
            </a:pPr>
            <a:r>
              <a:rPr lang="hr-HR" sz="1600"/>
              <a:t>Zajednički objed i razgovor</a:t>
            </a:r>
          </a:p>
          <a:p>
            <a:pPr>
              <a:lnSpc>
                <a:spcPct val="80000"/>
              </a:lnSpc>
            </a:pPr>
            <a:r>
              <a:rPr lang="hr-HR" sz="1600"/>
              <a:t>Zajedničko gledanje filma i komentiranje</a:t>
            </a:r>
          </a:p>
          <a:p>
            <a:pPr>
              <a:lnSpc>
                <a:spcPct val="80000"/>
              </a:lnSpc>
            </a:pPr>
            <a:r>
              <a:rPr lang="hr-HR" sz="1600"/>
              <a:t>Društvena igra (monopol,šah,karte)</a:t>
            </a:r>
          </a:p>
          <a:p>
            <a:pPr>
              <a:lnSpc>
                <a:spcPct val="80000"/>
              </a:lnSpc>
            </a:pPr>
            <a:r>
              <a:rPr lang="hr-HR" sz="1600">
                <a:solidFill>
                  <a:schemeClr val="hlink"/>
                </a:solidFill>
              </a:rPr>
              <a:t>Odlazak zajedno u crkvu</a:t>
            </a:r>
          </a:p>
          <a:p>
            <a:pPr>
              <a:lnSpc>
                <a:spcPct val="80000"/>
              </a:lnSpc>
            </a:pPr>
            <a:r>
              <a:rPr lang="hr-HR" sz="1600">
                <a:solidFill>
                  <a:schemeClr val="hlink"/>
                </a:solidFill>
              </a:rPr>
              <a:t>Čitanje dijelova Sv. Pisma</a:t>
            </a:r>
          </a:p>
          <a:p>
            <a:pPr>
              <a:lnSpc>
                <a:spcPct val="80000"/>
              </a:lnSpc>
            </a:pPr>
            <a:r>
              <a:rPr lang="hr-HR" sz="1600">
                <a:solidFill>
                  <a:schemeClr val="hlink"/>
                </a:solidFill>
              </a:rPr>
              <a:t>zajednička molitva, pred i za blagdane</a:t>
            </a:r>
          </a:p>
          <a:p>
            <a:pPr>
              <a:lnSpc>
                <a:spcPct val="80000"/>
              </a:lnSpc>
            </a:pPr>
            <a:r>
              <a:rPr lang="hr-HR" sz="1600">
                <a:solidFill>
                  <a:schemeClr val="hlink"/>
                </a:solidFill>
              </a:rPr>
              <a:t>obilazak crkava u susjednim gradovima ili selima</a:t>
            </a:r>
          </a:p>
          <a:p>
            <a:pPr>
              <a:lnSpc>
                <a:spcPct val="80000"/>
              </a:lnSpc>
            </a:pPr>
            <a:endParaRPr lang="hr-HR" sz="16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sz="1600">
                <a:solidFill>
                  <a:schemeClr val="tx2"/>
                </a:solidFill>
              </a:rPr>
              <a:t>Najvažnije: vlastiti primjer </a:t>
            </a:r>
            <a:r>
              <a:rPr lang="hr-HR" sz="1600">
                <a:solidFill>
                  <a:schemeClr val="tx2"/>
                </a:solidFill>
                <a:sym typeface="Wingdings" pitchFamily="2" charset="2"/>
              </a:rPr>
              <a:t>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sz="1600">
              <a:solidFill>
                <a:schemeClr val="tx2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sz="1600">
                <a:solidFill>
                  <a:schemeClr val="tx2"/>
                </a:solidFill>
                <a:sym typeface="Wingdings" pitchFamily="2" charset="2"/>
              </a:rPr>
              <a:t>(Ovo su prijedlozi koje više ili manje u životu činimo,no dobro je podsjetiti da na djecu ove dobi,iako ne vidimo odmah učinka,imaju blagotvorne posljedice)</a:t>
            </a:r>
          </a:p>
          <a:p>
            <a:pPr>
              <a:lnSpc>
                <a:spcPct val="80000"/>
              </a:lnSpc>
            </a:pPr>
            <a:endParaRPr lang="hr-HR" sz="1600"/>
          </a:p>
        </p:txBody>
      </p:sp>
      <p:pic>
        <p:nvPicPr>
          <p:cNvPr id="11268" name="Picture 5" descr="MCj039867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136683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829-FC0D-47B1-B3E9-6DCCFCB1B9E6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353425" cy="5649913"/>
          </a:xfrm>
          <a:solidFill>
            <a:srgbClr val="FFFF99"/>
          </a:solidFill>
        </p:spPr>
        <p:txBody>
          <a:bodyPr/>
          <a:lstStyle/>
          <a:p>
            <a:pPr>
              <a:buFontTx/>
              <a:buNone/>
            </a:pPr>
            <a:r>
              <a:rPr lang="hr-HR" b="1">
                <a:solidFill>
                  <a:srgbClr val="FF3399"/>
                </a:solidFill>
              </a:rPr>
              <a:t>“Živimo u dekadentnom vremenu. </a:t>
            </a:r>
          </a:p>
          <a:p>
            <a:pPr>
              <a:buFontTx/>
              <a:buNone/>
            </a:pPr>
            <a:r>
              <a:rPr lang="hr-HR" b="1">
                <a:solidFill>
                  <a:srgbClr val="FF3399"/>
                </a:solidFill>
              </a:rPr>
              <a:t>Mladi više ne poštuju roditelje.</a:t>
            </a:r>
          </a:p>
          <a:p>
            <a:pPr>
              <a:buFontTx/>
              <a:buNone/>
            </a:pPr>
            <a:r>
              <a:rPr lang="hr-HR" b="1">
                <a:solidFill>
                  <a:srgbClr val="FF3399"/>
                </a:solidFill>
              </a:rPr>
              <a:t>Drski su,nestrpljivi,posjećuju taverne i nemaju nikakve samokontrole.”</a:t>
            </a:r>
          </a:p>
          <a:p>
            <a:pPr>
              <a:buFontTx/>
              <a:buNone/>
            </a:pPr>
            <a:endParaRPr lang="hr-HR" b="1">
              <a:solidFill>
                <a:srgbClr val="FF3399"/>
              </a:solidFill>
            </a:endParaRPr>
          </a:p>
          <a:p>
            <a:pPr>
              <a:buFontTx/>
              <a:buNone/>
            </a:pPr>
            <a:r>
              <a:rPr lang="hr-HR" i="1"/>
              <a:t>Zvuči poznato?</a:t>
            </a:r>
          </a:p>
          <a:p>
            <a:pPr>
              <a:buFontTx/>
              <a:buNone/>
            </a:pPr>
            <a:endParaRPr lang="hr-HR">
              <a:solidFill>
                <a:srgbClr val="FF3399"/>
              </a:solidFill>
            </a:endParaRPr>
          </a:p>
          <a:p>
            <a:pPr>
              <a:buFontTx/>
              <a:buNone/>
            </a:pPr>
            <a:endParaRPr lang="hr-HR">
              <a:solidFill>
                <a:srgbClr val="FF3399"/>
              </a:solidFill>
            </a:endParaRPr>
          </a:p>
        </p:txBody>
      </p:sp>
      <p:pic>
        <p:nvPicPr>
          <p:cNvPr id="27652" name="Picture 4" descr="1357ang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068638"/>
            <a:ext cx="2833688" cy="345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863A-635E-48D8-BDD2-30048B7A1D6B}" type="datetime1">
              <a:rPr lang="hr-HR"/>
              <a:pPr/>
              <a:t>19.11.2014</a:t>
            </a:fld>
            <a:endParaRPr lang="hr-HR"/>
          </a:p>
        </p:txBody>
      </p:sp>
      <p:pic>
        <p:nvPicPr>
          <p:cNvPr id="28674" name="Picture 2" descr="8431_100965909922571_100000274864115_27478_2791397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557338"/>
            <a:ext cx="3932238" cy="4572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hr-HR" sz="2800"/>
              <a:t>Bio je to natpis s jedne egipatske grobnice</a:t>
            </a:r>
          </a:p>
          <a:p>
            <a:pPr>
              <a:buFontTx/>
              <a:buNone/>
            </a:pPr>
            <a:r>
              <a:rPr lang="hr-HR" sz="2800"/>
              <a:t> iz razdoblja 3000 godina pr.Krista.</a:t>
            </a:r>
            <a:r>
              <a:rPr lang="hr-HR"/>
              <a:t> </a:t>
            </a:r>
          </a:p>
          <a:p>
            <a:pPr>
              <a:buFontTx/>
              <a:buNone/>
            </a:pPr>
            <a:endParaRPr lang="hr-HR"/>
          </a:p>
          <a:p>
            <a:pPr>
              <a:buFontTx/>
              <a:buNone/>
            </a:pPr>
            <a:endParaRPr lang="hr-HR"/>
          </a:p>
          <a:p>
            <a:pPr>
              <a:buFontTx/>
              <a:buNone/>
            </a:pPr>
            <a:endParaRPr lang="hr-HR"/>
          </a:p>
          <a:p>
            <a:pPr>
              <a:buFontTx/>
              <a:buNone/>
            </a:pPr>
            <a:endParaRPr lang="hr-HR"/>
          </a:p>
          <a:p>
            <a:pPr>
              <a:buFontTx/>
              <a:buNone/>
            </a:pPr>
            <a:endParaRPr lang="hr-HR"/>
          </a:p>
          <a:p>
            <a:pPr>
              <a:buFontTx/>
              <a:buNone/>
            </a:pPr>
            <a:endParaRPr lang="hr-HR"/>
          </a:p>
          <a:p>
            <a:pPr>
              <a:buFontTx/>
              <a:buNone/>
            </a:pPr>
            <a:endParaRPr lang="hr-HR"/>
          </a:p>
          <a:p>
            <a:pPr>
              <a:buFontTx/>
              <a:buNone/>
            </a:pPr>
            <a:endParaRPr lang="hr-HR"/>
          </a:p>
          <a:p>
            <a:pPr>
              <a:buFontTx/>
              <a:buNone/>
            </a:pPr>
            <a:endParaRPr lang="hr-HR"/>
          </a:p>
          <a:p>
            <a:pPr>
              <a:buFontTx/>
              <a:buNone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6328-74F3-4FC3-89EB-5B4B8B8A8953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7245350" cy="1150938"/>
          </a:xfrm>
        </p:spPr>
        <p:txBody>
          <a:bodyPr anchor="b"/>
          <a:lstStyle/>
          <a:p>
            <a:r>
              <a:rPr lang="hr-HR" sz="4000"/>
              <a:t>KAKVO DIJETE ŽELIM?</a:t>
            </a:r>
            <a:br>
              <a:rPr lang="hr-HR" sz="4000"/>
            </a:br>
            <a:r>
              <a:rPr lang="hr-HR" sz="2700" b="1"/>
              <a:t>POŽELJNE OSOBINE MLADIH</a:t>
            </a:r>
            <a:r>
              <a:rPr lang="hr-HR" sz="3400" b="1"/>
              <a:t> - </a:t>
            </a:r>
            <a:r>
              <a:rPr lang="hr-HR" sz="3100" b="1"/>
              <a:t>(RODITELJI O MLADIMA)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98675"/>
            <a:ext cx="8229600" cy="4027488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2800" b="1"/>
              <a:t>iskrenost</a:t>
            </a:r>
          </a:p>
          <a:p>
            <a:pPr>
              <a:lnSpc>
                <a:spcPct val="80000"/>
              </a:lnSpc>
            </a:pPr>
            <a:r>
              <a:rPr lang="hr-HR" sz="2800" b="1"/>
              <a:t>poslušnost</a:t>
            </a:r>
          </a:p>
          <a:p>
            <a:pPr>
              <a:lnSpc>
                <a:spcPct val="80000"/>
              </a:lnSpc>
            </a:pPr>
            <a:r>
              <a:rPr lang="hr-HR" sz="2800" b="1"/>
              <a:t>urednost</a:t>
            </a:r>
          </a:p>
          <a:p>
            <a:pPr>
              <a:lnSpc>
                <a:spcPct val="80000"/>
              </a:lnSpc>
            </a:pPr>
            <a:r>
              <a:rPr lang="hr-HR" sz="2800" b="1"/>
              <a:t>marljivost</a:t>
            </a:r>
          </a:p>
          <a:p>
            <a:pPr>
              <a:lnSpc>
                <a:spcPct val="80000"/>
              </a:lnSpc>
            </a:pPr>
            <a:r>
              <a:rPr lang="hr-HR" sz="2800" b="1"/>
              <a:t>(su)osjećajnost</a:t>
            </a:r>
          </a:p>
          <a:p>
            <a:pPr>
              <a:lnSpc>
                <a:spcPct val="80000"/>
              </a:lnSpc>
            </a:pPr>
            <a:r>
              <a:rPr lang="hr-HR" sz="2800" b="1"/>
              <a:t>uvažavanje mišljenja starijih osoba</a:t>
            </a:r>
          </a:p>
          <a:p>
            <a:pPr>
              <a:lnSpc>
                <a:spcPct val="80000"/>
              </a:lnSpc>
            </a:pPr>
            <a:r>
              <a:rPr lang="hr-HR" sz="2800" b="1"/>
              <a:t>skromnost</a:t>
            </a:r>
          </a:p>
          <a:p>
            <a:pPr>
              <a:lnSpc>
                <a:spcPct val="80000"/>
              </a:lnSpc>
            </a:pPr>
            <a:r>
              <a:rPr lang="hr-HR" sz="2800" b="1"/>
              <a:t>povjerenje</a:t>
            </a:r>
          </a:p>
          <a:p>
            <a:pPr>
              <a:lnSpc>
                <a:spcPct val="80000"/>
              </a:lnSpc>
            </a:pPr>
            <a:r>
              <a:rPr lang="hr-HR" sz="2800" b="1"/>
              <a:t>sloboda razgovora</a:t>
            </a:r>
          </a:p>
          <a:p>
            <a:pPr>
              <a:lnSpc>
                <a:spcPct val="80000"/>
              </a:lnSpc>
            </a:pPr>
            <a:r>
              <a:rPr lang="hr-HR" sz="2800" b="1"/>
              <a:t>kulturan</a:t>
            </a:r>
          </a:p>
        </p:txBody>
      </p:sp>
      <p:pic>
        <p:nvPicPr>
          <p:cNvPr id="12292" name="Picture 4" descr="MCj041047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133600"/>
            <a:ext cx="107473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FAD4-5E9E-4F00-BEEF-BA6A4F0EDD6F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404813"/>
            <a:ext cx="4186237" cy="5721350"/>
          </a:xfrm>
        </p:spPr>
        <p:txBody>
          <a:bodyPr/>
          <a:lstStyle/>
          <a:p>
            <a:r>
              <a:rPr lang="hr-HR" sz="2000" b="1">
                <a:solidFill>
                  <a:srgbClr val="FF3399"/>
                </a:solidFill>
              </a:rPr>
              <a:t>“Oni su mali,ali su dovoljno veliki…” (Smogovci)</a:t>
            </a:r>
          </a:p>
          <a:p>
            <a:endParaRPr lang="hr-HR" sz="2000" b="1">
              <a:solidFill>
                <a:srgbClr val="FF3399"/>
              </a:solidFill>
            </a:endParaRPr>
          </a:p>
          <a:p>
            <a:pPr>
              <a:buFontTx/>
              <a:buNone/>
            </a:pPr>
            <a:r>
              <a:rPr lang="hr-HR" sz="2000" b="1"/>
              <a:t>I dalje žele fizički kontakt,</a:t>
            </a:r>
          </a:p>
          <a:p>
            <a:pPr>
              <a:buFontTx/>
              <a:buNone/>
            </a:pPr>
            <a:r>
              <a:rPr lang="hr-HR" sz="2000" b="1"/>
              <a:t>iako će ga u prvi mah odbiti jer su “veliki”… </a:t>
            </a:r>
          </a:p>
          <a:p>
            <a:pPr>
              <a:buFontTx/>
              <a:buNone/>
            </a:pPr>
            <a:endParaRPr lang="hr-HR" sz="2000" b="1"/>
          </a:p>
          <a:p>
            <a:pPr>
              <a:buFontTx/>
              <a:buNone/>
            </a:pPr>
            <a:r>
              <a:rPr lang="hr-HR" sz="2000" b="1"/>
              <a:t>Stoga,večeras nakon roditeljskog - jedan poljubac,…ili zagrljaj,…ili nešto drugo…</a:t>
            </a:r>
          </a:p>
          <a:p>
            <a:pPr>
              <a:buFontTx/>
              <a:buNone/>
            </a:pPr>
            <a:endParaRPr lang="hr-HR" sz="2000" b="1"/>
          </a:p>
          <a:p>
            <a:pPr>
              <a:buFontTx/>
              <a:buNone/>
            </a:pPr>
            <a:endParaRPr lang="hr-HR" sz="2000" b="1"/>
          </a:p>
          <a:p>
            <a:pPr>
              <a:buFontTx/>
              <a:buNone/>
            </a:pPr>
            <a:r>
              <a:rPr lang="hr-HR" sz="2000" b="1"/>
              <a:t>HVALA NA POZORNOSTI!</a:t>
            </a:r>
          </a:p>
        </p:txBody>
      </p:sp>
      <p:pic>
        <p:nvPicPr>
          <p:cNvPr id="29701" name="Picture 5" descr="otac i s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4105275" cy="631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D118-9D2F-477E-BC01-2CE39357867A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75"/>
            <a:ext cx="8229600" cy="957263"/>
          </a:xfrm>
        </p:spPr>
        <p:txBody>
          <a:bodyPr anchor="b"/>
          <a:lstStyle/>
          <a:p>
            <a:r>
              <a:rPr lang="hr-HR"/>
              <a:t>LOŠE OSOBINE MLADIH </a:t>
            </a:r>
            <a:br>
              <a:rPr lang="hr-HR"/>
            </a:br>
            <a:r>
              <a:rPr lang="hr-HR" sz="3400" b="1"/>
              <a:t>(RODITELJI O MLADIMA)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rgbClr val="FFFFCC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2400" b="1"/>
              <a:t>bezobrazluk</a:t>
            </a:r>
          </a:p>
          <a:p>
            <a:pPr>
              <a:lnSpc>
                <a:spcPct val="80000"/>
              </a:lnSpc>
            </a:pPr>
            <a:r>
              <a:rPr lang="hr-HR" sz="2400" b="1"/>
              <a:t>neiskrenost</a:t>
            </a:r>
          </a:p>
          <a:p>
            <a:pPr>
              <a:lnSpc>
                <a:spcPct val="80000"/>
              </a:lnSpc>
            </a:pPr>
            <a:r>
              <a:rPr lang="hr-HR" sz="2400" b="1"/>
              <a:t>nepoštenje</a:t>
            </a:r>
          </a:p>
          <a:p>
            <a:pPr>
              <a:lnSpc>
                <a:spcPct val="80000"/>
              </a:lnSpc>
            </a:pPr>
            <a:r>
              <a:rPr lang="hr-HR" sz="2400" b="1"/>
              <a:t>nepovjerenje</a:t>
            </a:r>
          </a:p>
          <a:p>
            <a:pPr>
              <a:lnSpc>
                <a:spcPct val="80000"/>
              </a:lnSpc>
            </a:pPr>
            <a:r>
              <a:rPr lang="hr-HR" sz="2400" b="1"/>
              <a:t>nezainteresiranost</a:t>
            </a:r>
          </a:p>
          <a:p>
            <a:pPr>
              <a:lnSpc>
                <a:spcPct val="80000"/>
              </a:lnSpc>
            </a:pPr>
            <a:r>
              <a:rPr lang="hr-HR" sz="2400" b="1"/>
              <a:t>neposlušnost</a:t>
            </a:r>
          </a:p>
          <a:p>
            <a:pPr>
              <a:lnSpc>
                <a:spcPct val="80000"/>
              </a:lnSpc>
            </a:pPr>
            <a:r>
              <a:rPr lang="hr-HR" sz="2400" b="1"/>
              <a:t>nekomuniciranje s roditeljima</a:t>
            </a:r>
          </a:p>
          <a:p>
            <a:pPr>
              <a:lnSpc>
                <a:spcPct val="80000"/>
              </a:lnSpc>
            </a:pPr>
            <a:r>
              <a:rPr lang="hr-HR" sz="2400" b="1"/>
              <a:t>pušenje</a:t>
            </a:r>
          </a:p>
          <a:p>
            <a:pPr>
              <a:lnSpc>
                <a:spcPct val="80000"/>
              </a:lnSpc>
            </a:pPr>
            <a:r>
              <a:rPr lang="hr-HR" sz="2400" b="1"/>
              <a:t>nedolaženje kući na vrijeme</a:t>
            </a:r>
          </a:p>
          <a:p>
            <a:pPr>
              <a:lnSpc>
                <a:spcPct val="80000"/>
              </a:lnSpc>
            </a:pPr>
            <a:r>
              <a:rPr lang="hr-HR" sz="2400" b="1"/>
              <a:t>mobitel prije svega</a:t>
            </a:r>
          </a:p>
          <a:p>
            <a:pPr>
              <a:lnSpc>
                <a:spcPct val="80000"/>
              </a:lnSpc>
            </a:pPr>
            <a:r>
              <a:rPr lang="hr-HR" sz="2400" b="1"/>
              <a:t>nezdrava moda (djevojke-gola leđa, uske hlače,kosa u očima…)</a:t>
            </a:r>
          </a:p>
        </p:txBody>
      </p:sp>
      <p:pic>
        <p:nvPicPr>
          <p:cNvPr id="13316" name="Picture 4" descr="MCj041057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425" y="1773238"/>
            <a:ext cx="14271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85E2-2008-4F81-BCF0-96AEF2EBBC5B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CCFFCC"/>
          </a:solidFill>
        </p:spPr>
        <p:txBody>
          <a:bodyPr anchor="b"/>
          <a:lstStyle/>
          <a:p>
            <a:r>
              <a:rPr lang="hr-HR" sz="4000" b="1"/>
              <a:t>       </a:t>
            </a:r>
            <a:r>
              <a:rPr lang="hr-HR" sz="2800" b="1"/>
              <a:t>DOBRE OSOBINE RODITELJA   </a:t>
            </a:r>
            <a:br>
              <a:rPr lang="hr-HR" sz="2800" b="1"/>
            </a:br>
            <a:r>
              <a:rPr lang="hr-HR" sz="2800" b="1"/>
              <a:t>                  (mladi o roditeljima)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rgbClr val="FFFFCC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2000" b="1"/>
              <a:t>iskrenost</a:t>
            </a:r>
          </a:p>
          <a:p>
            <a:pPr>
              <a:lnSpc>
                <a:spcPct val="80000"/>
              </a:lnSpc>
            </a:pPr>
            <a:r>
              <a:rPr lang="hr-HR" sz="2000" b="1"/>
              <a:t>razumijevanje</a:t>
            </a:r>
          </a:p>
          <a:p>
            <a:pPr>
              <a:lnSpc>
                <a:spcPct val="80000"/>
              </a:lnSpc>
            </a:pPr>
            <a:r>
              <a:rPr lang="hr-HR" sz="2000" b="1"/>
              <a:t>zanimanje za naše probleme</a:t>
            </a:r>
          </a:p>
          <a:p>
            <a:pPr>
              <a:lnSpc>
                <a:spcPct val="80000"/>
              </a:lnSpc>
            </a:pPr>
            <a:r>
              <a:rPr lang="hr-HR" sz="2000" b="1"/>
              <a:t>da nisu staromodni</a:t>
            </a:r>
          </a:p>
          <a:p>
            <a:pPr>
              <a:lnSpc>
                <a:spcPct val="80000"/>
              </a:lnSpc>
            </a:pPr>
            <a:r>
              <a:rPr lang="hr-HR" sz="2000" b="1"/>
              <a:t>uvažavaju naša mišljenja</a:t>
            </a:r>
          </a:p>
          <a:p>
            <a:pPr>
              <a:lnSpc>
                <a:spcPct val="80000"/>
              </a:lnSpc>
            </a:pPr>
            <a:r>
              <a:rPr lang="hr-HR" sz="2000" b="1"/>
              <a:t>da nam vjeruju (ne špijuniraju nas)</a:t>
            </a:r>
          </a:p>
          <a:p>
            <a:pPr>
              <a:lnSpc>
                <a:spcPct val="80000"/>
              </a:lnSpc>
            </a:pPr>
            <a:r>
              <a:rPr lang="hr-HR" sz="2000" b="1"/>
              <a:t>da prihvaćaju naše prijatelje</a:t>
            </a:r>
          </a:p>
          <a:p>
            <a:pPr>
              <a:lnSpc>
                <a:spcPct val="80000"/>
              </a:lnSpc>
            </a:pPr>
            <a:r>
              <a:rPr lang="hr-HR" sz="2000" b="1"/>
              <a:t>strpljivost</a:t>
            </a:r>
          </a:p>
          <a:p>
            <a:pPr>
              <a:lnSpc>
                <a:spcPct val="80000"/>
              </a:lnSpc>
            </a:pPr>
            <a:r>
              <a:rPr lang="hr-HR" sz="2000" b="1"/>
              <a:t>spontani u razgovoru</a:t>
            </a:r>
          </a:p>
          <a:p>
            <a:pPr>
              <a:lnSpc>
                <a:spcPct val="80000"/>
              </a:lnSpc>
            </a:pPr>
            <a:r>
              <a:rPr lang="hr-HR" sz="2000" b="1"/>
              <a:t>da njihovo raspoloženje ne utječe na njihove odluke</a:t>
            </a:r>
          </a:p>
          <a:p>
            <a:pPr>
              <a:lnSpc>
                <a:spcPct val="80000"/>
              </a:lnSpc>
            </a:pPr>
            <a:r>
              <a:rPr lang="hr-HR" sz="2000" b="1"/>
              <a:t>da nas ne gnjave (previše)</a:t>
            </a:r>
          </a:p>
          <a:p>
            <a:pPr>
              <a:lnSpc>
                <a:spcPct val="80000"/>
              </a:lnSpc>
            </a:pPr>
            <a:r>
              <a:rPr lang="hr-HR" sz="2000" b="1"/>
              <a:t>vjernost</a:t>
            </a:r>
          </a:p>
          <a:p>
            <a:pPr>
              <a:lnSpc>
                <a:spcPct val="80000"/>
              </a:lnSpc>
            </a:pPr>
            <a:r>
              <a:rPr lang="hr-HR" sz="2000" b="1"/>
              <a:t>miroljubivost</a:t>
            </a:r>
          </a:p>
        </p:txBody>
      </p:sp>
      <p:pic>
        <p:nvPicPr>
          <p:cNvPr id="14340" name="Picture 4" descr="MCj043244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188913"/>
            <a:ext cx="111442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MCj043244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1123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2885-62E6-485B-814D-097B8B70BE8B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folHlink"/>
          </a:solidFill>
        </p:spPr>
        <p:txBody>
          <a:bodyPr anchor="b"/>
          <a:lstStyle/>
          <a:p>
            <a:r>
              <a:rPr lang="hr-HR" sz="4000" b="1"/>
              <a:t>LOŠE OSOBINE RODITELJA</a:t>
            </a:r>
            <a:br>
              <a:rPr lang="hr-HR" sz="4000" b="1"/>
            </a:br>
            <a:r>
              <a:rPr lang="hr-HR" sz="2700" b="1"/>
              <a:t> </a:t>
            </a:r>
            <a:r>
              <a:rPr lang="hr-HR" sz="4000" b="1"/>
              <a:t>(mladi o roditeljima…)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rgbClr val="FFFFCC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800" b="1"/>
              <a:t>nepovjerenje</a:t>
            </a:r>
          </a:p>
          <a:p>
            <a:pPr>
              <a:lnSpc>
                <a:spcPct val="90000"/>
              </a:lnSpc>
            </a:pPr>
            <a:r>
              <a:rPr lang="hr-HR" sz="2800" b="1"/>
              <a:t>prijetnje, zabrana, galama, prigovaranje, ograničeni izlasci…</a:t>
            </a:r>
          </a:p>
          <a:p>
            <a:pPr>
              <a:lnSpc>
                <a:spcPct val="90000"/>
              </a:lnSpc>
            </a:pPr>
            <a:r>
              <a:rPr lang="hr-HR" sz="2800" b="1"/>
              <a:t>staromodan na(d)zor</a:t>
            </a:r>
          </a:p>
          <a:p>
            <a:pPr>
              <a:lnSpc>
                <a:spcPct val="90000"/>
              </a:lnSpc>
            </a:pPr>
            <a:r>
              <a:rPr lang="hr-HR" sz="2800" b="1"/>
              <a:t>seks = tabu tema</a:t>
            </a:r>
          </a:p>
          <a:p>
            <a:pPr>
              <a:lnSpc>
                <a:spcPct val="90000"/>
              </a:lnSpc>
            </a:pPr>
            <a:r>
              <a:rPr lang="hr-HR" sz="2800" b="1"/>
              <a:t>velika očekivanja od mene</a:t>
            </a:r>
          </a:p>
          <a:p>
            <a:pPr>
              <a:lnSpc>
                <a:spcPct val="90000"/>
              </a:lnSpc>
            </a:pPr>
            <a:r>
              <a:rPr lang="hr-HR" sz="2800" b="1"/>
              <a:t>nezainteresiranost za moje probleme</a:t>
            </a:r>
          </a:p>
          <a:p>
            <a:pPr>
              <a:lnSpc>
                <a:spcPct val="90000"/>
              </a:lnSpc>
            </a:pPr>
            <a:r>
              <a:rPr lang="hr-HR" sz="2800" b="1"/>
              <a:t>tata se boji za mene, a ne želi razgovarati</a:t>
            </a:r>
          </a:p>
          <a:p>
            <a:pPr>
              <a:lnSpc>
                <a:spcPct val="90000"/>
              </a:lnSpc>
            </a:pPr>
            <a:r>
              <a:rPr lang="hr-HR" sz="2800" b="1"/>
              <a:t>nisu svjesni mojih godina</a:t>
            </a:r>
          </a:p>
        </p:txBody>
      </p:sp>
      <p:pic>
        <p:nvPicPr>
          <p:cNvPr id="15364" name="Picture 4" descr="MCj043382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1196975"/>
            <a:ext cx="98583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0A38-7528-42D2-96C0-7691A1E18B9B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hr-HR" sz="3200"/>
              <a:t>(PRED)ADOLESCENCIJA </a:t>
            </a:r>
            <a:br>
              <a:rPr lang="hr-HR" sz="3200"/>
            </a:br>
            <a:r>
              <a:rPr lang="hr-HR" sz="3200"/>
              <a:t>- Psihičke promjene</a:t>
            </a:r>
            <a:r>
              <a:rPr lang="hr-HR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19263"/>
            <a:ext cx="8229600" cy="4805362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2800"/>
              <a:t>Razdobljem </a:t>
            </a:r>
            <a:r>
              <a:rPr lang="hr-HR" sz="2800" b="1"/>
              <a:t>adolescencije</a:t>
            </a:r>
            <a:r>
              <a:rPr lang="hr-HR" sz="2800"/>
              <a:t> naziva se turbulentno razdoblju u psihi mladih ljudi koje započinje u ranim tinejdžerskim godinama, a traje sve do ranih dvadesetih. </a:t>
            </a:r>
          </a:p>
          <a:p>
            <a:pPr>
              <a:lnSpc>
                <a:spcPct val="80000"/>
              </a:lnSpc>
            </a:pPr>
            <a:r>
              <a:rPr lang="hr-HR" sz="2800"/>
              <a:t>Najvažnije promjene koje se pritom javljaju su </a:t>
            </a:r>
            <a:r>
              <a:rPr lang="hr-HR" sz="2800" b="1" i="1">
                <a:solidFill>
                  <a:srgbClr val="FF3399"/>
                </a:solidFill>
              </a:rPr>
              <a:t>spoznaja o vlastitoj seksualnosti, razvijanje vlastitog identiteta</a:t>
            </a:r>
            <a:r>
              <a:rPr lang="hr-HR" sz="2800" b="1">
                <a:solidFill>
                  <a:srgbClr val="FF3399"/>
                </a:solidFill>
              </a:rPr>
              <a:t> te u sklopu toga i </a:t>
            </a:r>
            <a:r>
              <a:rPr lang="hr-HR" sz="2800" b="1" i="1">
                <a:solidFill>
                  <a:srgbClr val="FF3399"/>
                </a:solidFill>
              </a:rPr>
              <a:t>stjecanje neovisnosti od roditelja.</a:t>
            </a:r>
            <a:r>
              <a:rPr lang="hr-HR" sz="2800" b="1">
                <a:solidFill>
                  <a:srgbClr val="FF3399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sz="2800" b="1">
                <a:solidFill>
                  <a:srgbClr val="FF3399"/>
                </a:solidFill>
              </a:rPr>
              <a:t>Adolescentno je razdoblje vrijeme kada mlada osoba pokušava steći neovisnost od roditelja i pronaći vlastiti identitet</a:t>
            </a:r>
            <a:r>
              <a:rPr lang="hr-HR" sz="2800">
                <a:solidFill>
                  <a:srgbClr val="FF3399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hr-HR" sz="2800"/>
              <a:t>Često presudan </a:t>
            </a:r>
            <a:r>
              <a:rPr lang="hr-HR" sz="2800">
                <a:solidFill>
                  <a:srgbClr val="FF3399"/>
                </a:solidFill>
              </a:rPr>
              <a:t>utjecaj </a:t>
            </a:r>
            <a:r>
              <a:rPr lang="hr-HR" sz="2800"/>
              <a:t>na njegovo mišljenje ima grupa </a:t>
            </a:r>
            <a:r>
              <a:rPr lang="hr-HR" sz="2800">
                <a:solidFill>
                  <a:srgbClr val="FF3399"/>
                </a:solidFill>
              </a:rPr>
              <a:t>vršnjaka</a:t>
            </a:r>
            <a:r>
              <a:rPr lang="hr-HR" sz="2800"/>
              <a:t> kojoj pripada, a ne roditelji. </a:t>
            </a:r>
          </a:p>
        </p:txBody>
      </p:sp>
      <p:pic>
        <p:nvPicPr>
          <p:cNvPr id="16388" name="Picture 4" descr="MCj042582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92150"/>
            <a:ext cx="15113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MCj042384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333375"/>
            <a:ext cx="7207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MCj042382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908050"/>
            <a:ext cx="77311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0F31-9B21-4C5B-9A67-50005E287A5E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249237"/>
          </a:xfrm>
        </p:spPr>
        <p:txBody>
          <a:bodyPr anchor="b"/>
          <a:lstStyle/>
          <a:p>
            <a:endParaRPr lang="sr-Latn-CS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33375"/>
            <a:ext cx="8229600" cy="5797550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400"/>
              <a:t>Stoga nije ništa neobično ukoliko adolescent često ulazi u </a:t>
            </a:r>
            <a:r>
              <a:rPr lang="hr-HR" sz="2400">
                <a:solidFill>
                  <a:srgbClr val="FF3399"/>
                </a:solidFill>
              </a:rPr>
              <a:t>konflikt s jednim ili oba roditelja.</a:t>
            </a:r>
          </a:p>
          <a:p>
            <a:pPr>
              <a:lnSpc>
                <a:spcPct val="90000"/>
              </a:lnSpc>
            </a:pPr>
            <a:r>
              <a:rPr lang="hr-HR" sz="2400"/>
              <a:t> Neki psiholozi smatraju da će i grupa velikim dijelom biti odgovorna za to da li je mlada osoba sklonija društveno prihvatljivom ili pak društveno neprihvatljivom ponašanju.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1600" i="1"/>
              <a:t>(“Ne zanimaju me druga djeca,zanimaš me ti!”) </a:t>
            </a:r>
          </a:p>
          <a:p>
            <a:pPr>
              <a:lnSpc>
                <a:spcPct val="90000"/>
              </a:lnSpc>
            </a:pPr>
            <a:r>
              <a:rPr lang="hr-HR" sz="2400"/>
              <a:t>Osim grupe kojoj pripada, mlada će se osoba u potrazi za identitetom </a:t>
            </a:r>
            <a:r>
              <a:rPr lang="hr-HR" sz="2400">
                <a:solidFill>
                  <a:srgbClr val="FF3399"/>
                </a:solidFill>
              </a:rPr>
              <a:t>često poistovjećivati s osobama iz javnog života, kao što su sportaši, glumci ili pjevači. </a:t>
            </a:r>
            <a:r>
              <a:rPr lang="hr-HR" sz="1600" i="1"/>
              <a:t>(frizure,šalovi,nakit,…)</a:t>
            </a:r>
          </a:p>
          <a:p>
            <a:pPr>
              <a:lnSpc>
                <a:spcPct val="90000"/>
              </a:lnSpc>
            </a:pPr>
            <a:endParaRPr lang="hr-HR" sz="1600" i="1"/>
          </a:p>
          <a:p>
            <a:pPr>
              <a:lnSpc>
                <a:spcPct val="90000"/>
              </a:lnSpc>
            </a:pPr>
            <a:r>
              <a:rPr lang="hr-HR" sz="2400"/>
              <a:t>Hormoni koji pokreću kompletni proces puberteta su odgovorni i za </a:t>
            </a:r>
            <a:r>
              <a:rPr lang="hr-HR" sz="2400" i="1">
                <a:solidFill>
                  <a:srgbClr val="FF3399"/>
                </a:solidFill>
              </a:rPr>
              <a:t>nagle promjene raspoloženja</a:t>
            </a:r>
            <a:r>
              <a:rPr lang="hr-HR" sz="2400"/>
              <a:t> koje se pojavljuju kod adolescenata. Nagli prijelaz iz ushićenja u depresiju stoga nije nešto oko čega se treba zabrinjavati.</a:t>
            </a:r>
          </a:p>
          <a:p>
            <a:pPr>
              <a:lnSpc>
                <a:spcPct val="90000"/>
              </a:lnSpc>
            </a:pPr>
            <a:endParaRPr lang="hr-HR" sz="2400"/>
          </a:p>
        </p:txBody>
      </p:sp>
      <p:pic>
        <p:nvPicPr>
          <p:cNvPr id="17413" name="Picture 5" descr="MCj04324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084763"/>
            <a:ext cx="977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MCj043381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661025"/>
            <a:ext cx="769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MCj043381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5373688"/>
            <a:ext cx="8651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MCj043382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58054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MCj042381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5661025"/>
            <a:ext cx="8096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MCj0425780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5229225"/>
            <a:ext cx="9366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 descr="MCj042579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56550" y="5445125"/>
            <a:ext cx="935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0566-6729-449E-8DEE-DD087CEF745D}" type="datetime1">
              <a:rPr lang="hr-HR"/>
              <a:pPr/>
              <a:t>19.11.2014</a:t>
            </a:fld>
            <a:endParaRPr lang="hr-HR"/>
          </a:p>
        </p:txBody>
      </p:sp>
      <p:pic>
        <p:nvPicPr>
          <p:cNvPr id="4098" name="Picture 2" descr="uce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565400"/>
            <a:ext cx="4968875" cy="372745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07375" cy="1008063"/>
          </a:xfrm>
          <a:solidFill>
            <a:srgbClr val="FFFF99"/>
          </a:solidFill>
        </p:spPr>
        <p:txBody>
          <a:bodyPr/>
          <a:lstStyle/>
          <a:p>
            <a:r>
              <a:rPr lang="hr-HR" sz="3200">
                <a:solidFill>
                  <a:srgbClr val="FF3399"/>
                </a:solidFill>
              </a:rPr>
              <a:t>Neka općenita obilježja predadolescenata obzirom na vrijednosti i moralnost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3988" cy="4465637"/>
          </a:xfrm>
        </p:spPr>
        <p:txBody>
          <a:bodyPr/>
          <a:lstStyle/>
          <a:p>
            <a:r>
              <a:rPr lang="hr-HR" sz="2000"/>
              <a:t>Viši razredi OŠ </a:t>
            </a:r>
          </a:p>
          <a:p>
            <a:r>
              <a:rPr lang="hr-HR" sz="2000"/>
              <a:t>Predadolescencija ili kasno djetinjstvo ili predpubertet</a:t>
            </a:r>
          </a:p>
          <a:p>
            <a:endParaRPr lang="hr-H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4C7-0961-4C6C-8ACA-EC1112DE9948}" type="datetime1">
              <a:rPr lang="hr-HR"/>
              <a:pPr/>
              <a:t>19.11.2014</a:t>
            </a:fld>
            <a:endParaRPr lang="hr-H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6334125" cy="5689600"/>
          </a:xfrm>
          <a:solidFill>
            <a:srgbClr val="FFFF99"/>
          </a:solidFill>
        </p:spPr>
        <p:txBody>
          <a:bodyPr/>
          <a:lstStyle/>
          <a:p>
            <a:r>
              <a:rPr lang="hr-HR">
                <a:solidFill>
                  <a:srgbClr val="FF3399"/>
                </a:solidFill>
              </a:rPr>
              <a:t>Visok stupanj moralne svijesti</a:t>
            </a:r>
          </a:p>
          <a:p>
            <a:r>
              <a:rPr lang="hr-HR"/>
              <a:t>Osjećaj za pravdu</a:t>
            </a:r>
          </a:p>
          <a:p>
            <a:r>
              <a:rPr lang="hr-HR">
                <a:solidFill>
                  <a:srgbClr val="FF3399"/>
                </a:solidFill>
              </a:rPr>
              <a:t>Važnost osjećaja sigurnosti u obitelji osobito je naglašen u ovoj dobi</a:t>
            </a:r>
          </a:p>
          <a:p>
            <a:r>
              <a:rPr lang="hr-HR"/>
              <a:t>Prihvaćaju grupne norme ponašanja</a:t>
            </a:r>
          </a:p>
          <a:p>
            <a:r>
              <a:rPr lang="hr-HR">
                <a:solidFill>
                  <a:srgbClr val="FF3399"/>
                </a:solidFill>
              </a:rPr>
              <a:t>(Promatraju Crkvu izbliza </a:t>
            </a:r>
            <a:r>
              <a:rPr lang="hr-HR">
                <a:solidFill>
                  <a:srgbClr val="FF3399"/>
                </a:solidFill>
                <a:sym typeface="Wingdings" pitchFamily="2" charset="2"/>
              </a:rPr>
              <a:t>)</a:t>
            </a:r>
            <a:endParaRPr lang="hr-HR">
              <a:solidFill>
                <a:srgbClr val="FF3399"/>
              </a:solidFill>
            </a:endParaRPr>
          </a:p>
          <a:p>
            <a:endParaRPr lang="hr-HR"/>
          </a:p>
        </p:txBody>
      </p:sp>
      <p:pic>
        <p:nvPicPr>
          <p:cNvPr id="7173" name="Picture 5" descr="jes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484313"/>
            <a:ext cx="2709862" cy="374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1223</Words>
  <Application>Microsoft Office PowerPoint</Application>
  <PresentationFormat>Prikaz na zaslonu (4:3)</PresentationFormat>
  <Paragraphs>193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Zadani dizajn</vt:lpstr>
      <vt:lpstr>Neka obilježja predadolescenata  (Roditeljski sastanak)</vt:lpstr>
      <vt:lpstr>KAKVO DIJETE ŽELIM? POŽELJNE OSOBINE MLADIH - (RODITELJI O MLADIMA)</vt:lpstr>
      <vt:lpstr>LOŠE OSOBINE MLADIH  (RODITELJI O MLADIMA)</vt:lpstr>
      <vt:lpstr>       DOBRE OSOBINE RODITELJA                      (mladi o roditeljima)</vt:lpstr>
      <vt:lpstr>LOŠE OSOBINE RODITELJA  (mladi o roditeljima…)</vt:lpstr>
      <vt:lpstr>(PRED)ADOLESCENCIJA  - Psihičke promjene </vt:lpstr>
      <vt:lpstr>Slajd 7</vt:lpstr>
      <vt:lpstr>Neka općenita obilježja predadolescenata obzirom na vrijednosti i moralnost</vt:lpstr>
      <vt:lpstr>Slajd 9</vt:lpstr>
      <vt:lpstr>Slajd 10</vt:lpstr>
      <vt:lpstr>Slajd 11</vt:lpstr>
      <vt:lpstr>Kako djeca ove dobi shvaćaju prijateljstvo?</vt:lpstr>
      <vt:lpstr>DUŠEVNE PROMJENE  DJEVOJČICA-DJEVOJAKA Pretpubertet (9-15 godina)</vt:lpstr>
      <vt:lpstr>         DUŠEVNE PROMJENE DJEČAKA-MLADIĆA  Pretpubertet (11-15 godina) </vt:lpstr>
      <vt:lpstr>KAKO ODRASLI POMAŽU DJECI?</vt:lpstr>
      <vt:lpstr>Metode dobrog odnosa roditelj (nastavnik) – dijete</vt:lpstr>
      <vt:lpstr>Prijedlozi za njegovanje osjećaja sigurnosti u ovoj dobi:</vt:lpstr>
      <vt:lpstr>Slajd 18</vt:lpstr>
      <vt:lpstr>Slajd 19</vt:lpstr>
      <vt:lpstr>Slajd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Neka obilježja predadolescenata</dc:title>
  <dc:creator>Wolf</dc:creator>
  <cp:lastModifiedBy>Ivan</cp:lastModifiedBy>
  <cp:revision>3</cp:revision>
  <dcterms:created xsi:type="dcterms:W3CDTF">2011-03-16T06:39:48Z</dcterms:created>
  <dcterms:modified xsi:type="dcterms:W3CDTF">2014-11-19T21:16:49Z</dcterms:modified>
</cp:coreProperties>
</file>