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sldIdLst>
    <p:sldId id="282" r:id="rId2"/>
    <p:sldId id="290" r:id="rId3"/>
    <p:sldId id="291" r:id="rId4"/>
    <p:sldId id="272" r:id="rId5"/>
    <p:sldId id="273" r:id="rId6"/>
    <p:sldId id="274" r:id="rId7"/>
    <p:sldId id="281" r:id="rId8"/>
    <p:sldId id="284" r:id="rId9"/>
    <p:sldId id="293" r:id="rId10"/>
    <p:sldId id="292" r:id="rId11"/>
    <p:sldId id="294" r:id="rId12"/>
    <p:sldId id="295" r:id="rId13"/>
    <p:sldId id="257" r:id="rId14"/>
    <p:sldId id="287" r:id="rId15"/>
    <p:sldId id="288" r:id="rId16"/>
    <p:sldId id="277" r:id="rId17"/>
    <p:sldId id="278" r:id="rId18"/>
    <p:sldId id="286" r:id="rId19"/>
    <p:sldId id="279" r:id="rId20"/>
    <p:sldId id="263" r:id="rId21"/>
    <p:sldId id="283" r:id="rId22"/>
    <p:sldId id="29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39" autoAdjust="0"/>
    <p:restoredTop sz="94660"/>
  </p:normalViewPr>
  <p:slideViewPr>
    <p:cSldViewPr>
      <p:cViewPr varScale="1">
        <p:scale>
          <a:sx n="98" d="100"/>
          <a:sy n="98" d="100"/>
        </p:scale>
        <p:origin x="-73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3/5/2015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3/5/2015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hr-HR" dirty="0" smtClean="0">
                <a:solidFill>
                  <a:schemeClr val="bg1"/>
                </a:solidFill>
              </a:rPr>
              <a:t>HRVATSKI KRŠĆANSKI KORIJENI</a:t>
            </a:r>
            <a:endParaRPr lang="hr-HR" dirty="0">
              <a:solidFill>
                <a:schemeClr val="bg1"/>
              </a:solidFill>
            </a:endParaRPr>
          </a:p>
        </p:txBody>
      </p:sp>
      <p:pic>
        <p:nvPicPr>
          <p:cNvPr id="7" name="Content Placeholder 6" descr="IMG_0330.jpg"/>
          <p:cNvPicPr>
            <a:picLocks noGrp="1" noChangeAspect="1"/>
          </p:cNvPicPr>
          <p:nvPr>
            <p:ph idx="1"/>
          </p:nvPr>
        </p:nvPicPr>
        <p:blipFill>
          <a:blip r:embed="rId2" cstate="print"/>
          <a:stretch>
            <a:fillRect/>
          </a:stretch>
        </p:blipFill>
        <p:spPr>
          <a:xfrm>
            <a:off x="3276600" y="2133600"/>
            <a:ext cx="2438400" cy="4114800"/>
          </a:xfrm>
          <a:prstGeom prst="rect">
            <a:avLst/>
          </a:prstGeom>
          <a:ln>
            <a:noFill/>
          </a:ln>
          <a:effectLst>
            <a:softEdge rad="112500"/>
          </a:effectLst>
          <a:scene3d>
            <a:camera prst="perspectiveHeroicExtremeLeftFacing"/>
            <a:lightRig rig="threePt" dir="t"/>
          </a:scene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hr-HR" sz="2400" b="0" dirty="0" smtClean="0">
                <a:solidFill>
                  <a:schemeClr val="bg1"/>
                </a:solidFill>
                <a:effectLst/>
                <a:latin typeface="Times New Roman" pitchFamily="18" charset="0"/>
                <a:cs typeface="Times New Roman" pitchFamily="18" charset="0"/>
              </a:rPr>
              <a:t/>
            </a:r>
            <a:br>
              <a:rPr lang="hr-HR" sz="2400" b="0" dirty="0" smtClean="0">
                <a:solidFill>
                  <a:schemeClr val="bg1"/>
                </a:solidFill>
                <a:effectLst/>
                <a:latin typeface="Times New Roman" pitchFamily="18" charset="0"/>
                <a:cs typeface="Times New Roman" pitchFamily="18" charset="0"/>
              </a:rPr>
            </a:br>
            <a:r>
              <a:rPr lang="hr-HR" sz="2400" b="0" dirty="0" smtClean="0">
                <a:solidFill>
                  <a:schemeClr val="bg1"/>
                </a:solidFill>
                <a:effectLst/>
                <a:latin typeface="Times New Roman" pitchFamily="18" charset="0"/>
                <a:cs typeface="Times New Roman" pitchFamily="18" charset="0"/>
              </a:rPr>
              <a:t/>
            </a:r>
            <a:br>
              <a:rPr lang="hr-HR" sz="2400" b="0" dirty="0" smtClean="0">
                <a:solidFill>
                  <a:schemeClr val="bg1"/>
                </a:solidFill>
                <a:effectLst/>
                <a:latin typeface="Times New Roman" pitchFamily="18" charset="0"/>
                <a:cs typeface="Times New Roman" pitchFamily="18" charset="0"/>
              </a:rPr>
            </a:br>
            <a:r>
              <a:rPr lang="hr-HR" sz="2400" b="0" dirty="0" smtClean="0">
                <a:solidFill>
                  <a:schemeClr val="bg1"/>
                </a:solidFill>
                <a:effectLst/>
                <a:latin typeface="Times New Roman" pitchFamily="18" charset="0"/>
                <a:cs typeface="Times New Roman" pitchFamily="18" charset="0"/>
              </a:rPr>
              <a:t/>
            </a:r>
            <a:br>
              <a:rPr lang="hr-HR" sz="2400" b="0" dirty="0" smtClean="0">
                <a:solidFill>
                  <a:schemeClr val="bg1"/>
                </a:solidFill>
                <a:effectLst/>
                <a:latin typeface="Times New Roman" pitchFamily="18" charset="0"/>
                <a:cs typeface="Times New Roman" pitchFamily="18" charset="0"/>
              </a:rPr>
            </a:br>
            <a:r>
              <a:rPr lang="hr-HR" sz="2400" b="0" dirty="0" smtClean="0">
                <a:solidFill>
                  <a:schemeClr val="bg1"/>
                </a:solidFill>
                <a:effectLst/>
                <a:latin typeface="Times New Roman" pitchFamily="18" charset="0"/>
                <a:cs typeface="Times New Roman" pitchFamily="18" charset="0"/>
              </a:rPr>
              <a:t/>
            </a:r>
            <a:br>
              <a:rPr lang="hr-HR" sz="2400" b="0" dirty="0" smtClean="0">
                <a:solidFill>
                  <a:schemeClr val="bg1"/>
                </a:solidFill>
                <a:effectLst/>
                <a:latin typeface="Times New Roman" pitchFamily="18" charset="0"/>
                <a:cs typeface="Times New Roman" pitchFamily="18" charset="0"/>
              </a:rPr>
            </a:br>
            <a:r>
              <a:rPr lang="hr-HR" sz="2700" b="0" dirty="0" smtClean="0">
                <a:solidFill>
                  <a:schemeClr val="bg1"/>
                </a:solidFill>
                <a:effectLst/>
                <a:latin typeface="Times New Roman" pitchFamily="18" charset="0"/>
                <a:cs typeface="Times New Roman" pitchFamily="18" charset="0"/>
              </a:rPr>
              <a:t>U 9.st. nastale su kneževine: </a:t>
            </a:r>
            <a:br>
              <a:rPr lang="hr-HR" sz="2700" b="0" dirty="0" smtClean="0">
                <a:solidFill>
                  <a:schemeClr val="bg1"/>
                </a:solidFill>
                <a:effectLst/>
                <a:latin typeface="Times New Roman" pitchFamily="18" charset="0"/>
                <a:cs typeface="Times New Roman" pitchFamily="18" charset="0"/>
              </a:rPr>
            </a:br>
            <a:r>
              <a:rPr lang="hr-HR" sz="2700" b="0" dirty="0" smtClean="0">
                <a:solidFill>
                  <a:schemeClr val="bg1"/>
                </a:solidFill>
                <a:effectLst/>
                <a:latin typeface="Times New Roman" pitchFamily="18" charset="0"/>
                <a:cs typeface="Times New Roman" pitchFamily="18" charset="0"/>
              </a:rPr>
              <a:t>PRIMORSKA HRVATSKA </a:t>
            </a:r>
            <a:br>
              <a:rPr lang="hr-HR" sz="2700" b="0" dirty="0" smtClean="0">
                <a:solidFill>
                  <a:schemeClr val="bg1"/>
                </a:solidFill>
                <a:effectLst/>
                <a:latin typeface="Times New Roman" pitchFamily="18" charset="0"/>
                <a:cs typeface="Times New Roman" pitchFamily="18" charset="0"/>
              </a:rPr>
            </a:br>
            <a:r>
              <a:rPr lang="hr-HR" sz="2700" b="0" dirty="0" smtClean="0">
                <a:solidFill>
                  <a:schemeClr val="bg1"/>
                </a:solidFill>
                <a:effectLst/>
                <a:latin typeface="Times New Roman" pitchFamily="18" charset="0"/>
                <a:cs typeface="Times New Roman" pitchFamily="18" charset="0"/>
              </a:rPr>
              <a:t>(od mora do planine Gvozd) i </a:t>
            </a:r>
            <a:br>
              <a:rPr lang="hr-HR" sz="2700" b="0" dirty="0" smtClean="0">
                <a:solidFill>
                  <a:schemeClr val="bg1"/>
                </a:solidFill>
                <a:effectLst/>
                <a:latin typeface="Times New Roman" pitchFamily="18" charset="0"/>
                <a:cs typeface="Times New Roman" pitchFamily="18" charset="0"/>
              </a:rPr>
            </a:br>
            <a:r>
              <a:rPr lang="hr-HR" sz="2700" b="0" dirty="0" smtClean="0">
                <a:solidFill>
                  <a:schemeClr val="bg1"/>
                </a:solidFill>
                <a:effectLst/>
                <a:latin typeface="Times New Roman" pitchFamily="18" charset="0"/>
                <a:cs typeface="Times New Roman" pitchFamily="18" charset="0"/>
              </a:rPr>
              <a:t>POSAVSKA HRVATSKA </a:t>
            </a:r>
            <a:br>
              <a:rPr lang="hr-HR" sz="2700" b="0" dirty="0" smtClean="0">
                <a:solidFill>
                  <a:schemeClr val="bg1"/>
                </a:solidFill>
                <a:effectLst/>
                <a:latin typeface="Times New Roman" pitchFamily="18" charset="0"/>
                <a:cs typeface="Times New Roman" pitchFamily="18" charset="0"/>
              </a:rPr>
            </a:br>
            <a:r>
              <a:rPr lang="hr-HR" sz="2700" b="0" dirty="0" smtClean="0">
                <a:solidFill>
                  <a:schemeClr val="bg1"/>
                </a:solidFill>
                <a:effectLst/>
                <a:latin typeface="Times New Roman" pitchFamily="18" charset="0"/>
                <a:cs typeface="Times New Roman" pitchFamily="18" charset="0"/>
              </a:rPr>
              <a:t>(područje Posavine).</a:t>
            </a:r>
            <a:r>
              <a:rPr lang="hr-HR" sz="3100" b="0" dirty="0" smtClean="0">
                <a:solidFill>
                  <a:schemeClr val="bg1"/>
                </a:solidFill>
                <a:effectLst/>
                <a:latin typeface="Times New Roman" pitchFamily="18" charset="0"/>
                <a:cs typeface="Times New Roman" pitchFamily="18" charset="0"/>
              </a:rPr>
              <a:t/>
            </a:r>
            <a:br>
              <a:rPr lang="hr-HR" sz="3100" b="0" dirty="0" smtClean="0">
                <a:solidFill>
                  <a:schemeClr val="bg1"/>
                </a:solidFill>
                <a:effectLst/>
                <a:latin typeface="Times New Roman" pitchFamily="18" charset="0"/>
                <a:cs typeface="Times New Roman" pitchFamily="18" charset="0"/>
              </a:rPr>
            </a:br>
            <a:endParaRPr lang="hr-HR" sz="3100" b="0" dirty="0">
              <a:solidFill>
                <a:schemeClr val="bg1"/>
              </a:solidFill>
              <a:effectLst/>
              <a:latin typeface="Times New Roman" pitchFamily="18" charset="0"/>
              <a:cs typeface="Times New Roman" pitchFamily="18" charset="0"/>
            </a:endParaRPr>
          </a:p>
        </p:txBody>
      </p:sp>
      <p:sp>
        <p:nvSpPr>
          <p:cNvPr id="8" name="Text Placeholder 7"/>
          <p:cNvSpPr>
            <a:spLocks noGrp="1"/>
          </p:cNvSpPr>
          <p:nvPr>
            <p:ph type="body" idx="1"/>
          </p:nvPr>
        </p:nvSpPr>
        <p:spPr>
          <a:xfrm flipV="1">
            <a:off x="457200" y="1489393"/>
            <a:ext cx="4040188" cy="45719"/>
          </a:xfrm>
        </p:spPr>
        <p:txBody>
          <a:bodyPr>
            <a:normAutofit fontScale="25000" lnSpcReduction="20000"/>
          </a:bodyPr>
          <a:lstStyle/>
          <a:p>
            <a:endParaRPr lang="hr-HR" dirty="0"/>
          </a:p>
        </p:txBody>
      </p:sp>
      <p:sp>
        <p:nvSpPr>
          <p:cNvPr id="9" name="Text Placeholder 8"/>
          <p:cNvSpPr>
            <a:spLocks noGrp="1"/>
          </p:cNvSpPr>
          <p:nvPr>
            <p:ph type="body" sz="half" idx="3"/>
          </p:nvPr>
        </p:nvSpPr>
        <p:spPr>
          <a:xfrm>
            <a:off x="4645025" y="1535113"/>
            <a:ext cx="4041775" cy="65088"/>
          </a:xfrm>
        </p:spPr>
        <p:txBody>
          <a:bodyPr>
            <a:normAutofit fontScale="25000" lnSpcReduction="20000"/>
          </a:bodyPr>
          <a:lstStyle/>
          <a:p>
            <a:endParaRPr lang="hr-HR" dirty="0"/>
          </a:p>
        </p:txBody>
      </p:sp>
      <p:pic>
        <p:nvPicPr>
          <p:cNvPr id="7" name="Content Placeholder 6" descr="IMG_0213.jpg"/>
          <p:cNvPicPr>
            <a:picLocks noGrp="1" noChangeAspect="1"/>
          </p:cNvPicPr>
          <p:nvPr>
            <p:ph sz="quarter" idx="2"/>
          </p:nvPr>
        </p:nvPicPr>
        <p:blipFill>
          <a:blip r:embed="rId2" cstate="print"/>
          <a:stretch>
            <a:fillRect/>
          </a:stretch>
        </p:blipFill>
        <p:spPr>
          <a:xfrm>
            <a:off x="1065808" y="2362200"/>
            <a:ext cx="2822972" cy="3763963"/>
          </a:xfrm>
          <a:prstGeom prst="ellipse">
            <a:avLst/>
          </a:prstGeom>
          <a:ln>
            <a:noFill/>
          </a:ln>
          <a:effectLst>
            <a:softEdge rad="112500"/>
          </a:effectLst>
        </p:spPr>
      </p:pic>
      <p:pic>
        <p:nvPicPr>
          <p:cNvPr id="11" name="Content Placeholder 10" descr="IMG_0217.jpg"/>
          <p:cNvPicPr>
            <a:picLocks noGrp="1" noChangeAspect="1"/>
          </p:cNvPicPr>
          <p:nvPr>
            <p:ph sz="quarter" idx="4"/>
          </p:nvPr>
        </p:nvPicPr>
        <p:blipFill>
          <a:blip r:embed="rId3" cstate="print"/>
          <a:stretch>
            <a:fillRect/>
          </a:stretch>
        </p:blipFill>
        <p:spPr>
          <a:xfrm>
            <a:off x="5254426" y="2362200"/>
            <a:ext cx="2822972" cy="3763963"/>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hr-HR" sz="2800" b="0" dirty="0" smtClean="0">
                <a:solidFill>
                  <a:schemeClr val="bg1"/>
                </a:solidFill>
                <a:effectLst/>
                <a:latin typeface="Times New Roman" pitchFamily="18" charset="0"/>
                <a:cs typeface="Times New Roman" pitchFamily="18" charset="0"/>
              </a:rPr>
              <a:t/>
            </a:r>
            <a:br>
              <a:rPr lang="hr-HR" sz="2800" b="0" dirty="0" smtClean="0">
                <a:solidFill>
                  <a:schemeClr val="bg1"/>
                </a:solidFill>
                <a:effectLst/>
                <a:latin typeface="Times New Roman" pitchFamily="18" charset="0"/>
                <a:cs typeface="Times New Roman" pitchFamily="18" charset="0"/>
              </a:rPr>
            </a:br>
            <a:r>
              <a:rPr lang="hr-HR" sz="2400" b="0" dirty="0" smtClean="0">
                <a:solidFill>
                  <a:schemeClr val="bg1"/>
                </a:solidFill>
                <a:effectLst/>
                <a:latin typeface="Times New Roman" pitchFamily="18" charset="0"/>
                <a:cs typeface="Times New Roman" pitchFamily="18" charset="0"/>
              </a:rPr>
              <a:t>Polovinom  9.st. knez Trpimir ima prijestolnicu na Klisu, </a:t>
            </a:r>
            <a:br>
              <a:rPr lang="hr-HR" sz="2400" b="0" dirty="0" smtClean="0">
                <a:solidFill>
                  <a:schemeClr val="bg1"/>
                </a:solidFill>
                <a:effectLst/>
                <a:latin typeface="Times New Roman" pitchFamily="18" charset="0"/>
                <a:cs typeface="Times New Roman" pitchFamily="18" charset="0"/>
              </a:rPr>
            </a:br>
            <a:r>
              <a:rPr lang="hr-HR" sz="2400" b="0" dirty="0" smtClean="0">
                <a:solidFill>
                  <a:schemeClr val="bg1"/>
                </a:solidFill>
                <a:effectLst/>
                <a:latin typeface="Times New Roman" pitchFamily="18" charset="0"/>
                <a:cs typeface="Times New Roman" pitchFamily="18" charset="0"/>
              </a:rPr>
              <a:t>a njegovi nasljednici Trpimirovići postaju hrvatski narodni vladari.</a:t>
            </a:r>
            <a:br>
              <a:rPr lang="hr-HR" sz="2400" b="0" dirty="0" smtClean="0">
                <a:solidFill>
                  <a:schemeClr val="bg1"/>
                </a:solidFill>
                <a:effectLst/>
                <a:latin typeface="Times New Roman" pitchFamily="18" charset="0"/>
                <a:cs typeface="Times New Roman" pitchFamily="18" charset="0"/>
              </a:rPr>
            </a:br>
            <a:r>
              <a:rPr lang="hr-HR" sz="2400" b="0" dirty="0" smtClean="0">
                <a:solidFill>
                  <a:schemeClr val="bg1"/>
                </a:solidFill>
                <a:effectLst/>
                <a:latin typeface="Times New Roman" pitchFamily="18" charset="0"/>
                <a:cs typeface="Times New Roman" pitchFamily="18" charset="0"/>
              </a:rPr>
              <a:t>Krajem 9.st. nastaje neovisna hrvatska kneževina.</a:t>
            </a:r>
            <a:endParaRPr lang="hr-HR" sz="2400" b="0" dirty="0">
              <a:solidFill>
                <a:schemeClr val="bg1"/>
              </a:solidFill>
              <a:effectLst/>
              <a:latin typeface="Times New Roman" pitchFamily="18" charset="0"/>
              <a:cs typeface="Times New Roman" pitchFamily="18" charset="0"/>
            </a:endParaRPr>
          </a:p>
        </p:txBody>
      </p:sp>
      <p:pic>
        <p:nvPicPr>
          <p:cNvPr id="11" name="Content Placeholder 10" descr="IMG_0890.JPG"/>
          <p:cNvPicPr>
            <a:picLocks noGrp="1" noChangeAspect="1"/>
          </p:cNvPicPr>
          <p:nvPr>
            <p:ph sz="half" idx="1"/>
          </p:nvPr>
        </p:nvPicPr>
        <p:blipFill>
          <a:blip r:embed="rId2" cstate="print"/>
          <a:stretch>
            <a:fillRect/>
          </a:stretch>
        </p:blipFill>
        <p:spPr>
          <a:xfrm>
            <a:off x="457200" y="2362200"/>
            <a:ext cx="4038600" cy="30289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Content Placeholder 11" descr="IMG_0877.JPG"/>
          <p:cNvPicPr>
            <a:picLocks noGrp="1" noChangeAspect="1"/>
          </p:cNvPicPr>
          <p:nvPr>
            <p:ph sz="half" idx="2"/>
          </p:nvPr>
        </p:nvPicPr>
        <p:blipFill>
          <a:blip r:embed="rId3" cstate="print"/>
          <a:stretch>
            <a:fillRect/>
          </a:stretch>
        </p:blipFill>
        <p:spPr>
          <a:xfrm>
            <a:off x="5105400" y="1981200"/>
            <a:ext cx="3394472" cy="45259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745162"/>
          </a:xfrm>
        </p:spPr>
        <p:txBody>
          <a:bodyPr>
            <a:normAutofit fontScale="90000"/>
          </a:bodyPr>
          <a:lstStyle/>
          <a:p>
            <a:r>
              <a:rPr lang="hr-HR" sz="2800" b="0" dirty="0" smtClean="0">
                <a:solidFill>
                  <a:schemeClr val="bg1"/>
                </a:solidFill>
                <a:effectLst/>
                <a:latin typeface="Times New Roman" pitchFamily="18" charset="0"/>
                <a:cs typeface="Times New Roman" pitchFamily="18" charset="0"/>
              </a:rPr>
              <a:t>Knez Tomislav u 10. st. ratuje protiv Bugara i Mađara, ujedinio je Hrvatsku i Dalmaciju te postao prvi hrvatski vladar od Drave do Jadranskog mora.</a:t>
            </a:r>
            <a:br>
              <a:rPr lang="hr-HR" sz="2800" b="0" dirty="0" smtClean="0">
                <a:solidFill>
                  <a:schemeClr val="bg1"/>
                </a:solidFill>
                <a:effectLst/>
                <a:latin typeface="Times New Roman" pitchFamily="18" charset="0"/>
                <a:cs typeface="Times New Roman" pitchFamily="18" charset="0"/>
              </a:rPr>
            </a:br>
            <a:r>
              <a:rPr lang="hr-HR" sz="2800" b="0" dirty="0" smtClean="0">
                <a:solidFill>
                  <a:schemeClr val="bg1"/>
                </a:solidFill>
                <a:effectLst/>
                <a:latin typeface="Times New Roman" pitchFamily="18" charset="0"/>
                <a:cs typeface="Times New Roman" pitchFamily="18" charset="0"/>
              </a:rPr>
              <a:t>Dobio je naslov kralja.</a:t>
            </a:r>
            <a:br>
              <a:rPr lang="hr-HR" sz="2800" b="0" dirty="0" smtClean="0">
                <a:solidFill>
                  <a:schemeClr val="bg1"/>
                </a:solidFill>
                <a:effectLst/>
                <a:latin typeface="Times New Roman" pitchFamily="18" charset="0"/>
                <a:cs typeface="Times New Roman" pitchFamily="18" charset="0"/>
              </a:rPr>
            </a:br>
            <a:r>
              <a:rPr lang="hr-HR" sz="2800" b="0" dirty="0" smtClean="0">
                <a:solidFill>
                  <a:schemeClr val="bg1"/>
                </a:solidFill>
                <a:effectLst/>
                <a:latin typeface="Times New Roman" pitchFamily="18" charset="0"/>
                <a:cs typeface="Times New Roman" pitchFamily="18" charset="0"/>
              </a:rPr>
              <a:t/>
            </a:r>
            <a:br>
              <a:rPr lang="hr-HR" sz="2800" b="0" dirty="0" smtClean="0">
                <a:solidFill>
                  <a:schemeClr val="bg1"/>
                </a:solidFill>
                <a:effectLst/>
                <a:latin typeface="Times New Roman" pitchFamily="18" charset="0"/>
                <a:cs typeface="Times New Roman" pitchFamily="18" charset="0"/>
              </a:rPr>
            </a:br>
            <a:r>
              <a:rPr lang="hr-HR" sz="2800" b="0" dirty="0" smtClean="0">
                <a:solidFill>
                  <a:schemeClr val="bg1"/>
                </a:solidFill>
                <a:effectLst/>
                <a:latin typeface="Times New Roman" pitchFamily="18" charset="0"/>
                <a:cs typeface="Times New Roman" pitchFamily="18" charset="0"/>
              </a:rPr>
              <a:t>Petar Krešimir IV. je kralj Hrvatske, Dalmacije, dijela Slavonije i BiH.</a:t>
            </a:r>
            <a:br>
              <a:rPr lang="hr-HR" sz="2800" b="0" dirty="0" smtClean="0">
                <a:solidFill>
                  <a:schemeClr val="bg1"/>
                </a:solidFill>
                <a:effectLst/>
                <a:latin typeface="Times New Roman" pitchFamily="18" charset="0"/>
                <a:cs typeface="Times New Roman" pitchFamily="18" charset="0"/>
              </a:rPr>
            </a:br>
            <a:r>
              <a:rPr lang="hr-HR" sz="2800" b="0" dirty="0" smtClean="0">
                <a:solidFill>
                  <a:schemeClr val="bg1"/>
                </a:solidFill>
                <a:effectLst/>
                <a:latin typeface="Times New Roman" pitchFamily="18" charset="0"/>
                <a:cs typeface="Times New Roman" pitchFamily="18" charset="0"/>
              </a:rPr>
              <a:t>Osnovao je grad Šibenik.</a:t>
            </a:r>
            <a:br>
              <a:rPr lang="hr-HR" sz="2800" b="0" dirty="0" smtClean="0">
                <a:solidFill>
                  <a:schemeClr val="bg1"/>
                </a:solidFill>
                <a:effectLst/>
                <a:latin typeface="Times New Roman" pitchFamily="18" charset="0"/>
                <a:cs typeface="Times New Roman" pitchFamily="18" charset="0"/>
              </a:rPr>
            </a:br>
            <a:r>
              <a:rPr lang="hr-HR" sz="2800" b="0" dirty="0" smtClean="0">
                <a:solidFill>
                  <a:schemeClr val="bg1"/>
                </a:solidFill>
                <a:effectLst/>
                <a:latin typeface="Times New Roman" pitchFamily="18" charset="0"/>
                <a:cs typeface="Times New Roman" pitchFamily="18" charset="0"/>
              </a:rPr>
              <a:t/>
            </a:r>
            <a:br>
              <a:rPr lang="hr-HR" sz="2800" b="0" dirty="0" smtClean="0">
                <a:solidFill>
                  <a:schemeClr val="bg1"/>
                </a:solidFill>
                <a:effectLst/>
                <a:latin typeface="Times New Roman" pitchFamily="18" charset="0"/>
                <a:cs typeface="Times New Roman" pitchFamily="18" charset="0"/>
              </a:rPr>
            </a:br>
            <a:r>
              <a:rPr lang="hr-HR" sz="2800" b="0" dirty="0" smtClean="0">
                <a:solidFill>
                  <a:schemeClr val="bg1"/>
                </a:solidFill>
                <a:effectLst/>
                <a:latin typeface="Times New Roman" pitchFamily="18" charset="0"/>
                <a:cs typeface="Times New Roman" pitchFamily="18" charset="0"/>
              </a:rPr>
              <a:t>Kralj Zvonimir je prozvan “dobrim i svetim kraljem”.</a:t>
            </a:r>
            <a:br>
              <a:rPr lang="hr-HR" sz="2800" b="0" dirty="0" smtClean="0">
                <a:solidFill>
                  <a:schemeClr val="bg1"/>
                </a:solidFill>
                <a:effectLst/>
                <a:latin typeface="Times New Roman" pitchFamily="18" charset="0"/>
                <a:cs typeface="Times New Roman" pitchFamily="18" charset="0"/>
              </a:rPr>
            </a:br>
            <a:r>
              <a:rPr lang="hr-HR" sz="2800" b="0" dirty="0" smtClean="0">
                <a:solidFill>
                  <a:schemeClr val="bg1"/>
                </a:solidFill>
                <a:effectLst/>
                <a:latin typeface="Times New Roman" pitchFamily="18" charset="0"/>
                <a:cs typeface="Times New Roman" pitchFamily="18" charset="0"/>
              </a:rPr>
              <a:t>Obećao vjernost papi Grguru VII. i provođenje crkvenih zakona u Hrvatskoj.</a:t>
            </a:r>
            <a:br>
              <a:rPr lang="hr-HR" sz="2800" b="0" dirty="0" smtClean="0">
                <a:solidFill>
                  <a:schemeClr val="bg1"/>
                </a:solidFill>
                <a:effectLst/>
                <a:latin typeface="Times New Roman" pitchFamily="18" charset="0"/>
                <a:cs typeface="Times New Roman" pitchFamily="18" charset="0"/>
              </a:rPr>
            </a:br>
            <a:r>
              <a:rPr lang="hr-HR" sz="2800" b="0" dirty="0" smtClean="0">
                <a:solidFill>
                  <a:schemeClr val="bg1"/>
                </a:solidFill>
                <a:effectLst/>
                <a:latin typeface="Times New Roman" pitchFamily="18" charset="0"/>
                <a:cs typeface="Times New Roman" pitchFamily="18" charset="0"/>
              </a:rPr>
              <a:t>Zalagao se za jednakost, pravednost i zaštitu obespravljenih. </a:t>
            </a:r>
            <a:br>
              <a:rPr lang="hr-HR" sz="2800" b="0" dirty="0" smtClean="0">
                <a:solidFill>
                  <a:schemeClr val="bg1"/>
                </a:solidFill>
                <a:effectLst/>
                <a:latin typeface="Times New Roman" pitchFamily="18" charset="0"/>
                <a:cs typeface="Times New Roman" pitchFamily="18" charset="0"/>
              </a:rPr>
            </a:br>
            <a:endParaRPr lang="hr-HR" sz="2800" b="0" dirty="0">
              <a:solidFill>
                <a:schemeClr val="bg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381000"/>
            <a:ext cx="3008313" cy="990600"/>
          </a:xfrm>
        </p:spPr>
        <p:txBody>
          <a:bodyPr>
            <a:normAutofit/>
          </a:bodyPr>
          <a:lstStyle/>
          <a:p>
            <a:r>
              <a:rPr lang="hr-HR" sz="1100" dirty="0" smtClean="0"/>
              <a:t/>
            </a:r>
            <a:br>
              <a:rPr lang="hr-HR" sz="1100" dirty="0" smtClean="0"/>
            </a:br>
            <a:endParaRPr lang="hr-HR" sz="1200" dirty="0">
              <a:latin typeface="Times New Roman" pitchFamily="18" charset="0"/>
              <a:cs typeface="Times New Roman" pitchFamily="18" charset="0"/>
            </a:endParaRPr>
          </a:p>
        </p:txBody>
      </p:sp>
      <p:sp>
        <p:nvSpPr>
          <p:cNvPr id="4" name="Text Placeholder 3"/>
          <p:cNvSpPr>
            <a:spLocks noGrp="1"/>
          </p:cNvSpPr>
          <p:nvPr>
            <p:ph type="body" idx="2"/>
          </p:nvPr>
        </p:nvSpPr>
        <p:spPr>
          <a:xfrm>
            <a:off x="457200" y="609600"/>
            <a:ext cx="3008313" cy="5516563"/>
          </a:xfrm>
        </p:spPr>
        <p:txBody>
          <a:bodyPr>
            <a:normAutofit fontScale="85000" lnSpcReduction="10000"/>
          </a:bodyPr>
          <a:lstStyle/>
          <a:p>
            <a:pPr algn="ctr"/>
            <a:r>
              <a:rPr lang="hr-HR" sz="1500" dirty="0" smtClean="0">
                <a:solidFill>
                  <a:schemeClr val="bg1"/>
                </a:solidFill>
                <a:latin typeface="Times New Roman" pitchFamily="18" charset="0"/>
                <a:cs typeface="Times New Roman" pitchFamily="18" charset="0"/>
              </a:rPr>
              <a:t>Jelena Slavna, hrvatska kraljica </a:t>
            </a:r>
          </a:p>
          <a:p>
            <a:pPr algn="ctr"/>
            <a:r>
              <a:rPr lang="hr-HR" sz="1500" dirty="0" smtClean="0">
                <a:solidFill>
                  <a:schemeClr val="bg1"/>
                </a:solidFill>
                <a:latin typeface="Times New Roman" pitchFamily="18" charset="0"/>
                <a:cs typeface="Times New Roman" pitchFamily="18" charset="0"/>
              </a:rPr>
              <a:t>( ? – † 8. listopada 976.), </a:t>
            </a:r>
          </a:p>
          <a:p>
            <a:pPr algn="ctr"/>
            <a:r>
              <a:rPr lang="hr-HR" sz="1500" dirty="0" smtClean="0">
                <a:solidFill>
                  <a:schemeClr val="bg1"/>
                </a:solidFill>
                <a:latin typeface="Times New Roman" pitchFamily="18" charset="0"/>
                <a:cs typeface="Times New Roman" pitchFamily="18" charset="0"/>
              </a:rPr>
              <a:t>žena kralja Mihajla Krešimira II.</a:t>
            </a:r>
            <a:br>
              <a:rPr lang="hr-HR" sz="1500" dirty="0" smtClean="0">
                <a:solidFill>
                  <a:schemeClr val="bg1"/>
                </a:solidFill>
                <a:latin typeface="Times New Roman" pitchFamily="18" charset="0"/>
                <a:cs typeface="Times New Roman" pitchFamily="18" charset="0"/>
              </a:rPr>
            </a:br>
            <a:r>
              <a:rPr lang="hr-HR" sz="1500" dirty="0" smtClean="0">
                <a:solidFill>
                  <a:schemeClr val="bg1"/>
                </a:solidFill>
                <a:latin typeface="Times New Roman" pitchFamily="18" charset="0"/>
                <a:cs typeface="Times New Roman" pitchFamily="18" charset="0"/>
              </a:rPr>
              <a:t>Bila je omiljena u hrvatskom narodu i poznata kao Jelena Slavna. </a:t>
            </a:r>
          </a:p>
          <a:p>
            <a:pPr algn="ctr"/>
            <a:r>
              <a:rPr lang="hr-HR" sz="1500" dirty="0" smtClean="0">
                <a:solidFill>
                  <a:schemeClr val="bg1"/>
                </a:solidFill>
                <a:latin typeface="Times New Roman" pitchFamily="18" charset="0"/>
                <a:cs typeface="Times New Roman" pitchFamily="18" charset="0"/>
              </a:rPr>
              <a:t>Dala je sagraditi dvije crkve u Solinu: Crkvu svetog Stjepana koja je služila kao grobnica kraljeva i crkvu svete Marije na Gospinu otoku kao krunidbenu baziliku. </a:t>
            </a:r>
          </a:p>
          <a:p>
            <a:pPr algn="ctr"/>
            <a:r>
              <a:rPr lang="hr-HR" sz="1500" dirty="0" smtClean="0">
                <a:solidFill>
                  <a:schemeClr val="bg1"/>
                </a:solidFill>
                <a:latin typeface="Times New Roman" pitchFamily="18" charset="0"/>
                <a:cs typeface="Times New Roman" pitchFamily="18" charset="0"/>
              </a:rPr>
              <a:t>Nakon smrti 976. godine, pokopana je u atriju Svetoga Stjepana zajedno sa suprugom.</a:t>
            </a:r>
          </a:p>
          <a:p>
            <a:pPr algn="ctr"/>
            <a:r>
              <a:rPr lang="hr-HR" sz="1500" dirty="0" smtClean="0">
                <a:solidFill>
                  <a:schemeClr val="bg1"/>
                </a:solidFill>
                <a:latin typeface="Times New Roman" pitchFamily="18" charset="0"/>
                <a:cs typeface="Times New Roman" pitchFamily="18" charset="0"/>
              </a:rPr>
              <a:t>Pokraj današnje solinske crkve Gospe od Otoka, a u njezinu predvorju pronađen je sarkofag i nadgrobni natpis kraljice Jelene, razbijen u devedeset komada. </a:t>
            </a:r>
          </a:p>
          <a:p>
            <a:pPr algn="ctr"/>
            <a:endParaRPr lang="hr-HR" sz="1500" dirty="0" smtClean="0">
              <a:latin typeface="Times New Roman" pitchFamily="18" charset="0"/>
              <a:cs typeface="Times New Roman" pitchFamily="18" charset="0"/>
            </a:endParaRPr>
          </a:p>
          <a:p>
            <a:pPr algn="ctr"/>
            <a:r>
              <a:rPr lang="hr-HR" sz="1300" dirty="0" smtClean="0"/>
              <a:t>Tekst u prijevodu glasi:</a:t>
            </a:r>
          </a:p>
          <a:p>
            <a:pPr algn="ctr"/>
            <a:r>
              <a:rPr lang="hr-HR" sz="1300" dirty="0" smtClean="0"/>
              <a:t/>
            </a:r>
            <a:br>
              <a:rPr lang="hr-HR" sz="1300" dirty="0" smtClean="0"/>
            </a:br>
            <a:r>
              <a:rPr lang="hr-HR" sz="1300" i="1" dirty="0" smtClean="0"/>
              <a:t>U ovom grobu počiva glasovita Jelena koja je bila žena kralju Mihajlu, a majka Stjepana kralja. Ona se odreče kraljevskog sjaja dneva osmoga mjeseca listopada. I bi ovdje pokopana 976. godine od utjelovljenja Gospodnjeg indikcije četvrte petoga cikla mjesečeva, sedamnaeste epakte, petoga kruga sunčanoga, koji pada sa šestim. Gle, ovo je ona, koja je za života bila majka kraljevstva, a zatim postala majkom sirota i zaštitnicom udovica. Ovamo pogledavši, čovječe reci: Bože smiluj joj se duši!</a:t>
            </a:r>
            <a:endParaRPr lang="hr-HR" sz="1300" dirty="0"/>
          </a:p>
        </p:txBody>
      </p:sp>
      <p:pic>
        <p:nvPicPr>
          <p:cNvPr id="6" name="Content Placeholder 5" descr="IMG_0288.jpg"/>
          <p:cNvPicPr>
            <a:picLocks noGrp="1" noChangeAspect="1"/>
          </p:cNvPicPr>
          <p:nvPr>
            <p:ph sz="half" idx="1"/>
          </p:nvPr>
        </p:nvPicPr>
        <p:blipFill>
          <a:blip r:embed="rId2" cstate="print"/>
          <a:stretch>
            <a:fillRect/>
          </a:stretch>
        </p:blipFill>
        <p:spPr>
          <a:xfrm>
            <a:off x="4343400" y="1524000"/>
            <a:ext cx="4038600" cy="3276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hr-HR" sz="1600" dirty="0" smtClean="0"/>
              <a:t/>
            </a:r>
            <a:br>
              <a:rPr lang="hr-HR" sz="1600" dirty="0" smtClean="0"/>
            </a:br>
            <a:endParaRPr lang="hr-HR" sz="1600" dirty="0">
              <a:latin typeface="Times New Roman" pitchFamily="18" charset="0"/>
              <a:cs typeface="Times New Roman" pitchFamily="18" charset="0"/>
            </a:endParaRPr>
          </a:p>
        </p:txBody>
      </p:sp>
      <p:sp>
        <p:nvSpPr>
          <p:cNvPr id="5" name="Text Placeholder 4"/>
          <p:cNvSpPr>
            <a:spLocks noGrp="1"/>
          </p:cNvSpPr>
          <p:nvPr>
            <p:ph type="body" idx="2"/>
          </p:nvPr>
        </p:nvSpPr>
        <p:spPr>
          <a:xfrm>
            <a:off x="457200" y="457200"/>
            <a:ext cx="3008313" cy="5668963"/>
          </a:xfrm>
        </p:spPr>
        <p:txBody>
          <a:bodyPr>
            <a:noAutofit/>
          </a:bodyPr>
          <a:lstStyle/>
          <a:p>
            <a:pPr algn="ctr"/>
            <a:endParaRPr lang="hr-HR" sz="1600" dirty="0" smtClean="0">
              <a:latin typeface="Times New Roman" pitchFamily="18" charset="0"/>
              <a:cs typeface="Times New Roman" pitchFamily="18" charset="0"/>
            </a:endParaRPr>
          </a:p>
          <a:p>
            <a:pPr algn="ctr"/>
            <a:r>
              <a:rPr lang="hr-HR" sz="1800" dirty="0" smtClean="0">
                <a:solidFill>
                  <a:schemeClr val="bg1"/>
                </a:solidFill>
                <a:latin typeface="Times New Roman" pitchFamily="18" charset="0"/>
                <a:cs typeface="Times New Roman" pitchFamily="18" charset="0"/>
              </a:rPr>
              <a:t>Krunidbena crkva sv. Petra i Mojsija, poznatija kao Šuplja crkva, je starohrvatska crkva izgrađena u Solinu.</a:t>
            </a:r>
          </a:p>
          <a:p>
            <a:pPr algn="ctr"/>
            <a:r>
              <a:rPr lang="hr-HR" sz="1800" dirty="0" smtClean="0">
                <a:solidFill>
                  <a:schemeClr val="bg1"/>
                </a:solidFill>
                <a:latin typeface="Times New Roman" pitchFamily="18" charset="0"/>
                <a:cs typeface="Times New Roman" pitchFamily="18" charset="0"/>
              </a:rPr>
              <a:t> Spoj je starohrvatske arhitekture i novih građevinskih oblika koje šire benediktinci od sredine 11. st. U ovoj crkvi je legat pape Grgura VII. okrunio hrvatskog kralja Zvonimira .</a:t>
            </a:r>
          </a:p>
          <a:p>
            <a:pPr algn="ctr"/>
            <a:r>
              <a:rPr lang="hr-HR" sz="1800" dirty="0" smtClean="0">
                <a:solidFill>
                  <a:schemeClr val="bg1"/>
                </a:solidFill>
                <a:latin typeface="Times New Roman" pitchFamily="18" charset="0"/>
                <a:cs typeface="Times New Roman" pitchFamily="18" charset="0"/>
              </a:rPr>
              <a:t>U vrijeme rata između Venecije i Turaka dolazi do rušenja dijelova crkve, krovišta. </a:t>
            </a:r>
            <a:endParaRPr lang="hr-HR" sz="1800" smtClean="0">
              <a:solidFill>
                <a:schemeClr val="bg1"/>
              </a:solidFill>
              <a:latin typeface="Times New Roman" pitchFamily="18" charset="0"/>
              <a:cs typeface="Times New Roman" pitchFamily="18" charset="0"/>
            </a:endParaRPr>
          </a:p>
          <a:p>
            <a:pPr algn="ctr"/>
            <a:r>
              <a:rPr lang="hr-HR" sz="1800" smtClean="0">
                <a:solidFill>
                  <a:schemeClr val="bg1"/>
                </a:solidFill>
                <a:latin typeface="Times New Roman" pitchFamily="18" charset="0"/>
                <a:cs typeface="Times New Roman" pitchFamily="18" charset="0"/>
              </a:rPr>
              <a:t>Zato </a:t>
            </a:r>
            <a:r>
              <a:rPr lang="hr-HR" sz="1800" dirty="0" smtClean="0">
                <a:solidFill>
                  <a:schemeClr val="bg1"/>
                </a:solidFill>
                <a:latin typeface="Times New Roman" pitchFamily="18" charset="0"/>
                <a:cs typeface="Times New Roman" pitchFamily="18" charset="0"/>
              </a:rPr>
              <a:t>ju je narod u 17. stoljeću i prozvao </a:t>
            </a:r>
            <a:r>
              <a:rPr lang="hr-HR" sz="1800" i="1" dirty="0" smtClean="0">
                <a:solidFill>
                  <a:schemeClr val="bg1"/>
                </a:solidFill>
                <a:latin typeface="Times New Roman" pitchFamily="18" charset="0"/>
                <a:cs typeface="Times New Roman" pitchFamily="18" charset="0"/>
              </a:rPr>
              <a:t>"Šuplja crkva"</a:t>
            </a:r>
            <a:r>
              <a:rPr lang="hr-HR" sz="1800" dirty="0" smtClean="0">
                <a:solidFill>
                  <a:schemeClr val="bg1"/>
                </a:solidFill>
                <a:latin typeface="Times New Roman" pitchFamily="18" charset="0"/>
                <a:cs typeface="Times New Roman" pitchFamily="18" charset="0"/>
              </a:rPr>
              <a:t>. </a:t>
            </a:r>
          </a:p>
        </p:txBody>
      </p:sp>
      <p:pic>
        <p:nvPicPr>
          <p:cNvPr id="6" name="Content Placeholder 5" descr="IMG_0289.jpg"/>
          <p:cNvPicPr>
            <a:picLocks noGrp="1" noChangeAspect="1"/>
          </p:cNvPicPr>
          <p:nvPr>
            <p:ph sz="half" idx="1"/>
          </p:nvPr>
        </p:nvPicPr>
        <p:blipFill>
          <a:blip r:embed="rId2" cstate="print"/>
          <a:stretch>
            <a:fillRect/>
          </a:stretch>
        </p:blipFill>
        <p:spPr>
          <a:xfrm>
            <a:off x="3936007" y="273050"/>
            <a:ext cx="4389835" cy="585311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hr-HR" sz="1200" dirty="0" smtClean="0"/>
              <a:t/>
            </a:r>
            <a:br>
              <a:rPr lang="hr-HR" sz="1200" dirty="0" smtClean="0"/>
            </a:br>
            <a:endParaRPr lang="hr-HR" sz="1200" dirty="0"/>
          </a:p>
        </p:txBody>
      </p:sp>
      <p:sp>
        <p:nvSpPr>
          <p:cNvPr id="7" name="Content Placeholder 6"/>
          <p:cNvSpPr>
            <a:spLocks noGrp="1"/>
          </p:cNvSpPr>
          <p:nvPr>
            <p:ph idx="1"/>
          </p:nvPr>
        </p:nvSpPr>
        <p:spPr>
          <a:xfrm>
            <a:off x="457200" y="457200"/>
            <a:ext cx="8229600" cy="5852160"/>
          </a:xfrm>
        </p:spPr>
        <p:txBody>
          <a:bodyPr>
            <a:normAutofit/>
          </a:bodyPr>
          <a:lstStyle/>
          <a:p>
            <a:endParaRPr lang="hr-HR" dirty="0" smtClean="0">
              <a:latin typeface="Times New Roman" pitchFamily="18" charset="0"/>
              <a:cs typeface="Times New Roman" pitchFamily="18" charset="0"/>
            </a:endParaRPr>
          </a:p>
          <a:p>
            <a:pPr algn="ctr">
              <a:buNone/>
            </a:pPr>
            <a:r>
              <a:rPr lang="hr-HR" dirty="0" smtClean="0">
                <a:solidFill>
                  <a:schemeClr val="bg1"/>
                </a:solidFill>
                <a:latin typeface="Times New Roman" pitchFamily="18" charset="0"/>
                <a:cs typeface="Times New Roman" pitchFamily="18" charset="0"/>
              </a:rPr>
              <a:t>U nedjelju 8. listopada 1075. ili 1076. godine, na blagdan sv. Dimitrija po zapadnom kalendaru, </a:t>
            </a:r>
          </a:p>
          <a:p>
            <a:pPr algn="ctr">
              <a:buNone/>
            </a:pPr>
            <a:r>
              <a:rPr lang="hr-HR" dirty="0" smtClean="0">
                <a:solidFill>
                  <a:schemeClr val="bg1"/>
                </a:solidFill>
                <a:latin typeface="Times New Roman" pitchFamily="18" charset="0"/>
                <a:cs typeface="Times New Roman" pitchFamily="18" charset="0"/>
              </a:rPr>
              <a:t>okrunjen je kralj Zvonimir.</a:t>
            </a:r>
          </a:p>
          <a:p>
            <a:pPr algn="ctr">
              <a:buNone/>
            </a:pPr>
            <a:endParaRPr lang="hr-HR" dirty="0" smtClean="0">
              <a:solidFill>
                <a:schemeClr val="bg1"/>
              </a:solidFill>
              <a:latin typeface="Times New Roman" pitchFamily="18" charset="0"/>
              <a:cs typeface="Times New Roman" pitchFamily="18" charset="0"/>
            </a:endParaRPr>
          </a:p>
          <a:p>
            <a:pPr algn="ctr">
              <a:buNone/>
            </a:pPr>
            <a:r>
              <a:rPr lang="hr-HR" dirty="0" smtClean="0">
                <a:solidFill>
                  <a:schemeClr val="bg1"/>
                </a:solidFill>
                <a:latin typeface="Times New Roman" pitchFamily="18" charset="0"/>
                <a:cs typeface="Times New Roman" pitchFamily="18" charset="0"/>
              </a:rPr>
              <a:t> Papin poslanik Gebizon predao mu je zastavu, mač i žezlo kao simbole vlasti,</a:t>
            </a:r>
          </a:p>
          <a:p>
            <a:pPr algn="ctr">
              <a:buNone/>
            </a:pPr>
            <a:r>
              <a:rPr lang="hr-HR" dirty="0" smtClean="0">
                <a:solidFill>
                  <a:schemeClr val="bg1"/>
                </a:solidFill>
                <a:latin typeface="Times New Roman" pitchFamily="18" charset="0"/>
                <a:cs typeface="Times New Roman" pitchFamily="18" charset="0"/>
              </a:rPr>
              <a:t> a tako su se krunili rimsko-njemački carevi i ostali kraljevi u Europi pa je Zvonimir prvi i posljednji hrvatski kralj koji se krunio na taj način.</a:t>
            </a:r>
            <a:endParaRPr lang="hr-HR"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000" b="0" dirty="0" smtClean="0">
                <a:solidFill>
                  <a:schemeClr val="bg1"/>
                </a:solidFill>
                <a:effectLst/>
                <a:latin typeface="Times New Roman" pitchFamily="18" charset="0"/>
                <a:cs typeface="Times New Roman" pitchFamily="18" charset="0"/>
              </a:rPr>
              <a:t>Grad Knin i kninska tvrđava u kojoj je stolovao kralj Zvonimir. </a:t>
            </a:r>
            <a:br>
              <a:rPr lang="hr-HR" sz="2000" b="0" dirty="0" smtClean="0">
                <a:solidFill>
                  <a:schemeClr val="bg1"/>
                </a:solidFill>
                <a:effectLst/>
                <a:latin typeface="Times New Roman" pitchFamily="18" charset="0"/>
                <a:cs typeface="Times New Roman" pitchFamily="18" charset="0"/>
              </a:rPr>
            </a:br>
            <a:r>
              <a:rPr lang="hr-HR" sz="2000" b="0" dirty="0" smtClean="0">
                <a:solidFill>
                  <a:schemeClr val="bg1"/>
                </a:solidFill>
                <a:effectLst/>
                <a:latin typeface="Times New Roman" pitchFamily="18" charset="0"/>
                <a:cs typeface="Times New Roman" pitchFamily="18" charset="0"/>
              </a:rPr>
              <a:t>Kninska biskupija je ustanovljena oko 1040.g., a ukinuta u 17.st.</a:t>
            </a:r>
            <a:endParaRPr lang="hr-HR" sz="2000" b="0" dirty="0">
              <a:solidFill>
                <a:schemeClr val="bg1"/>
              </a:solidFill>
              <a:effectLst/>
              <a:latin typeface="Times New Roman" pitchFamily="18" charset="0"/>
              <a:cs typeface="Times New Roman" pitchFamily="18" charset="0"/>
            </a:endParaRPr>
          </a:p>
        </p:txBody>
      </p:sp>
      <p:pic>
        <p:nvPicPr>
          <p:cNvPr id="5" name="Content Placeholder 4" descr="IMG_0358.jpg"/>
          <p:cNvPicPr>
            <a:picLocks noGrp="1" noChangeAspect="1"/>
          </p:cNvPicPr>
          <p:nvPr>
            <p:ph sz="half" idx="1"/>
          </p:nvPr>
        </p:nvPicPr>
        <p:blipFill>
          <a:blip r:embed="rId2" cstate="print"/>
          <a:stretch>
            <a:fillRect/>
          </a:stretch>
        </p:blipFill>
        <p:spPr>
          <a:xfrm>
            <a:off x="5410200" y="3962400"/>
            <a:ext cx="3251200" cy="24384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Content Placeholder 5" descr="IMG_0791.JPG"/>
          <p:cNvPicPr>
            <a:picLocks noGrp="1" noChangeAspect="1"/>
          </p:cNvPicPr>
          <p:nvPr>
            <p:ph sz="half" idx="2"/>
          </p:nvPr>
        </p:nvPicPr>
        <p:blipFill>
          <a:blip r:embed="rId3" cstate="print"/>
          <a:stretch>
            <a:fillRect/>
          </a:stretch>
        </p:blipFill>
        <p:spPr>
          <a:xfrm>
            <a:off x="762000" y="1828800"/>
            <a:ext cx="4038600" cy="30289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2209800"/>
          </a:xfrm>
        </p:spPr>
        <p:txBody>
          <a:bodyPr>
            <a:noAutofit/>
          </a:bodyPr>
          <a:lstStyle/>
          <a:p>
            <a:r>
              <a:rPr lang="hr-HR" sz="1600" b="0" dirty="0" smtClean="0">
                <a:solidFill>
                  <a:schemeClr val="bg1"/>
                </a:solidFill>
                <a:effectLst/>
                <a:latin typeface="Times New Roman" pitchFamily="18" charset="0"/>
                <a:cs typeface="Times New Roman" pitchFamily="18" charset="0"/>
              </a:rPr>
              <a:t>Biskupija je selo udaljeno 5 km od Knina. Ime  je dobila po sijelu hrvatskih biskupa, a predstavlja jedno od najsvetijih mjesta domovine i naroda Hrvata. </a:t>
            </a:r>
            <a:br>
              <a:rPr lang="hr-HR" sz="1600" b="0" dirty="0" smtClean="0">
                <a:solidFill>
                  <a:schemeClr val="bg1"/>
                </a:solidFill>
                <a:effectLst/>
                <a:latin typeface="Times New Roman" pitchFamily="18" charset="0"/>
                <a:cs typeface="Times New Roman" pitchFamily="18" charset="0"/>
              </a:rPr>
            </a:br>
            <a:r>
              <a:rPr lang="hr-HR" sz="1600" b="0" dirty="0" smtClean="0">
                <a:solidFill>
                  <a:schemeClr val="bg1"/>
                </a:solidFill>
                <a:effectLst/>
                <a:latin typeface="Times New Roman" pitchFamily="18" charset="0"/>
                <a:cs typeface="Times New Roman" pitchFamily="18" charset="0"/>
              </a:rPr>
              <a:t>Bijela kamena crkva je spomen- crkva sv. Marije koja je sagrađena na temeljima istoimene starohrvatske crkve.</a:t>
            </a:r>
            <a:br>
              <a:rPr lang="hr-HR" sz="1600" b="0" dirty="0" smtClean="0">
                <a:solidFill>
                  <a:schemeClr val="bg1"/>
                </a:solidFill>
                <a:effectLst/>
                <a:latin typeface="Times New Roman" pitchFamily="18" charset="0"/>
                <a:cs typeface="Times New Roman" pitchFamily="18" charset="0"/>
              </a:rPr>
            </a:br>
            <a:r>
              <a:rPr lang="hr-HR" sz="1600" b="0" dirty="0" smtClean="0">
                <a:solidFill>
                  <a:schemeClr val="bg1"/>
                </a:solidFill>
                <a:effectLst/>
                <a:latin typeface="Times New Roman" pitchFamily="18" charset="0"/>
                <a:cs typeface="Times New Roman" pitchFamily="18" charset="0"/>
              </a:rPr>
              <a:t>Nakon dolaska Hrvata i kršćanstva na prostore Dalmacije i Knina, Biskupija ja postala jedno od crkvenih i kulturnih središta srednjovjekovne hrvatske države. </a:t>
            </a:r>
            <a:br>
              <a:rPr lang="hr-HR" sz="1600" b="0" dirty="0" smtClean="0">
                <a:solidFill>
                  <a:schemeClr val="bg1"/>
                </a:solidFill>
                <a:effectLst/>
                <a:latin typeface="Times New Roman" pitchFamily="18" charset="0"/>
                <a:cs typeface="Times New Roman" pitchFamily="18" charset="0"/>
              </a:rPr>
            </a:br>
            <a:r>
              <a:rPr lang="hr-HR" sz="1600" b="0" dirty="0" smtClean="0">
                <a:solidFill>
                  <a:schemeClr val="bg1"/>
                </a:solidFill>
                <a:effectLst/>
                <a:latin typeface="Times New Roman" pitchFamily="18" charset="0"/>
                <a:cs typeface="Times New Roman" pitchFamily="18" charset="0"/>
              </a:rPr>
              <a:t>Sve to je izraslo iz dubokog vjerskog zanosa, ali uz pomoć hrvatskih knezova i kraljeva.</a:t>
            </a:r>
            <a:br>
              <a:rPr lang="hr-HR" sz="1600" b="0" dirty="0" smtClean="0">
                <a:solidFill>
                  <a:schemeClr val="bg1"/>
                </a:solidFill>
                <a:effectLst/>
                <a:latin typeface="Times New Roman" pitchFamily="18" charset="0"/>
                <a:cs typeface="Times New Roman" pitchFamily="18" charset="0"/>
              </a:rPr>
            </a:br>
            <a:r>
              <a:rPr lang="hr-HR" sz="1600" b="0" dirty="0" smtClean="0">
                <a:solidFill>
                  <a:schemeClr val="bg1"/>
                </a:solidFill>
                <a:effectLst/>
                <a:latin typeface="Times New Roman" pitchFamily="18" charset="0"/>
                <a:cs typeface="Times New Roman" pitchFamily="18" charset="0"/>
              </a:rPr>
              <a:t>Crkva je neko vrijeme bila stolnica kninskog, odnosno “hrvatskog” biskupa.</a:t>
            </a:r>
            <a:br>
              <a:rPr lang="hr-HR" sz="1600" b="0" dirty="0" smtClean="0">
                <a:solidFill>
                  <a:schemeClr val="bg1"/>
                </a:solidFill>
                <a:effectLst/>
                <a:latin typeface="Times New Roman" pitchFamily="18" charset="0"/>
                <a:cs typeface="Times New Roman" pitchFamily="18" charset="0"/>
              </a:rPr>
            </a:br>
            <a:r>
              <a:rPr lang="hr-HR" sz="1600" b="0" dirty="0" smtClean="0">
                <a:solidFill>
                  <a:schemeClr val="bg1"/>
                </a:solidFill>
                <a:effectLst/>
                <a:latin typeface="Times New Roman" pitchFamily="18" charset="0"/>
                <a:cs typeface="Times New Roman" pitchFamily="18" charset="0"/>
              </a:rPr>
              <a:t>Izgradnja je započela u 9. st., a u 11.st. ju je dao završiti kralj Zvonimir</a:t>
            </a:r>
            <a:r>
              <a:rPr lang="hr-HR" sz="1600" b="0" smtClean="0">
                <a:solidFill>
                  <a:schemeClr val="bg1"/>
                </a:solidFill>
                <a:effectLst/>
                <a:latin typeface="Times New Roman" pitchFamily="18" charset="0"/>
                <a:cs typeface="Times New Roman" pitchFamily="18" charset="0"/>
              </a:rPr>
              <a:t>. </a:t>
            </a:r>
            <a:br>
              <a:rPr lang="hr-HR" sz="1600" b="0" smtClean="0">
                <a:solidFill>
                  <a:schemeClr val="bg1"/>
                </a:solidFill>
                <a:effectLst/>
                <a:latin typeface="Times New Roman" pitchFamily="18" charset="0"/>
                <a:cs typeface="Times New Roman" pitchFamily="18" charset="0"/>
              </a:rPr>
            </a:br>
            <a:r>
              <a:rPr lang="hr-HR" sz="1600" b="0" smtClean="0">
                <a:solidFill>
                  <a:schemeClr val="bg1"/>
                </a:solidFill>
                <a:effectLst/>
                <a:latin typeface="Times New Roman" pitchFamily="18" charset="0"/>
                <a:cs typeface="Times New Roman" pitchFamily="18" charset="0"/>
              </a:rPr>
              <a:t>Crkva </a:t>
            </a:r>
            <a:r>
              <a:rPr lang="hr-HR" sz="1600" b="0" dirty="0" smtClean="0">
                <a:solidFill>
                  <a:schemeClr val="bg1"/>
                </a:solidFill>
                <a:effectLst/>
                <a:latin typeface="Times New Roman" pitchFamily="18" charset="0"/>
                <a:cs typeface="Times New Roman" pitchFamily="18" charset="0"/>
              </a:rPr>
              <a:t>je predstavljala dar hrvatskog naroda i kralja kraljici Hrvata- Mariji.</a:t>
            </a:r>
            <a:endParaRPr lang="hr-HR" sz="1600" b="0" dirty="0">
              <a:solidFill>
                <a:schemeClr val="bg1"/>
              </a:solidFill>
              <a:effectLst/>
              <a:latin typeface="Times New Roman" pitchFamily="18" charset="0"/>
              <a:cs typeface="Times New Roman" pitchFamily="18" charset="0"/>
            </a:endParaRPr>
          </a:p>
        </p:txBody>
      </p:sp>
      <p:pic>
        <p:nvPicPr>
          <p:cNvPr id="7" name="Content Placeholder 6" descr="Crkva sv. Marije,Biskupija.jpg"/>
          <p:cNvPicPr>
            <a:picLocks noGrp="1" noChangeAspect="1"/>
          </p:cNvPicPr>
          <p:nvPr>
            <p:ph sz="half" idx="1"/>
          </p:nvPr>
        </p:nvPicPr>
        <p:blipFill>
          <a:blip r:embed="rId2" cstate="print"/>
          <a:stretch>
            <a:fillRect/>
          </a:stretch>
        </p:blipFill>
        <p:spPr>
          <a:xfrm>
            <a:off x="914400" y="3200400"/>
            <a:ext cx="3733800" cy="2971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Content Placeholder 7" descr="Starokršćanski grob,uz crkvu sv. Marije, Crkvina, Biskupija.jpg"/>
          <p:cNvPicPr>
            <a:picLocks noGrp="1" noChangeAspect="1"/>
          </p:cNvPicPr>
          <p:nvPr>
            <p:ph sz="half" idx="2"/>
          </p:nvPr>
        </p:nvPicPr>
        <p:blipFill>
          <a:blip r:embed="rId3" cstate="print"/>
          <a:stretch>
            <a:fillRect/>
          </a:stretch>
        </p:blipFill>
        <p:spPr>
          <a:xfrm>
            <a:off x="5486400" y="3048000"/>
            <a:ext cx="2438400" cy="3251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0319.jpg"/>
          <p:cNvPicPr>
            <a:picLocks noGrp="1" noChangeAspect="1"/>
          </p:cNvPicPr>
          <p:nvPr>
            <p:ph type="pic" idx="1"/>
          </p:nvPr>
        </p:nvPicPr>
        <p:blipFill>
          <a:blip r:embed="rId2" cstate="print"/>
          <a:srcRect t="1852" b="1852"/>
          <a:stretch>
            <a:fillRect/>
          </a:stretch>
        </p:blipFill>
        <p:spPr>
          <a:xfrm>
            <a:off x="2057400" y="2209800"/>
            <a:ext cx="5486400"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itle 7"/>
          <p:cNvSpPr>
            <a:spLocks noGrp="1"/>
          </p:cNvSpPr>
          <p:nvPr>
            <p:ph type="title"/>
          </p:nvPr>
        </p:nvSpPr>
        <p:spPr>
          <a:xfrm>
            <a:off x="1828800" y="609600"/>
            <a:ext cx="5486400" cy="76200"/>
          </a:xfrm>
        </p:spPr>
        <p:txBody>
          <a:bodyPr>
            <a:normAutofit fontScale="90000"/>
          </a:bodyPr>
          <a:lstStyle/>
          <a:p>
            <a:endParaRPr lang="hr-HR" dirty="0"/>
          </a:p>
        </p:txBody>
      </p:sp>
      <p:sp>
        <p:nvSpPr>
          <p:cNvPr id="9" name="Title 1"/>
          <p:cNvSpPr>
            <a:spLocks noGrp="1"/>
          </p:cNvSpPr>
          <p:nvPr>
            <p:ph type="body" sz="half" idx="2"/>
          </p:nvPr>
        </p:nvSpPr>
        <p:spPr>
          <a:xfrm>
            <a:off x="1828800" y="304800"/>
            <a:ext cx="5486400" cy="1392339"/>
          </a:xfrm>
        </p:spPr>
        <p:txBody>
          <a:bodyPr>
            <a:normAutofit fontScale="82500" lnSpcReduction="20000"/>
          </a:bodyPr>
          <a:lstStyle/>
          <a:p>
            <a:r>
              <a:rPr lang="hr-HR" sz="2000" b="0" dirty="0" smtClean="0">
                <a:solidFill>
                  <a:schemeClr val="bg1"/>
                </a:solidFill>
                <a:effectLst/>
                <a:latin typeface="Times New Roman" pitchFamily="18" charset="0"/>
                <a:cs typeface="Times New Roman" pitchFamily="18" charset="0"/>
              </a:rPr>
              <a:t>Sarkofag koji je pronađen u predvorju bazilike sv. Marije. </a:t>
            </a:r>
          </a:p>
          <a:p>
            <a:r>
              <a:rPr lang="hr-HR" sz="2000" b="0" dirty="0" smtClean="0">
                <a:solidFill>
                  <a:schemeClr val="bg1"/>
                </a:solidFill>
                <a:effectLst/>
                <a:latin typeface="Times New Roman" pitchFamily="18" charset="0"/>
                <a:cs typeface="Times New Roman" pitchFamily="18" charset="0"/>
              </a:rPr>
              <a:t>U njemu je ležao pokojnik u svilenoj i platnenoj  odjeći sa raskošnim predmetima.</a:t>
            </a:r>
            <a:br>
              <a:rPr lang="hr-HR" sz="2000" b="0" dirty="0" smtClean="0">
                <a:solidFill>
                  <a:schemeClr val="bg1"/>
                </a:solidFill>
                <a:effectLst/>
                <a:latin typeface="Times New Roman" pitchFamily="18" charset="0"/>
                <a:cs typeface="Times New Roman" pitchFamily="18" charset="0"/>
              </a:rPr>
            </a:br>
            <a:r>
              <a:rPr lang="hr-HR" sz="2000" b="0" dirty="0" smtClean="0">
                <a:solidFill>
                  <a:schemeClr val="bg1"/>
                </a:solidFill>
                <a:effectLst/>
                <a:latin typeface="Times New Roman" pitchFamily="18" charset="0"/>
                <a:cs typeface="Times New Roman" pitchFamily="18" charset="0"/>
              </a:rPr>
              <a:t>Na sarkofagu je naknadno uklesan križ pa se pretpostavlja da se radi o kršćaninu, a moguće je i da je riječ o nekom od hrvatskih vladara.</a:t>
            </a:r>
            <a:endParaRPr lang="hr-HR" sz="2000" b="0" dirty="0">
              <a:solidFill>
                <a:schemeClr val="bg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sz="3200" b="0" dirty="0" smtClean="0">
                <a:solidFill>
                  <a:schemeClr val="bg1"/>
                </a:solidFill>
                <a:effectLst/>
                <a:latin typeface="Times New Roman" pitchFamily="18" charset="0"/>
                <a:cs typeface="Times New Roman" pitchFamily="18" charset="0"/>
              </a:rPr>
              <a:t/>
            </a:r>
            <a:br>
              <a:rPr lang="hr-HR" sz="3200" b="0" dirty="0" smtClean="0">
                <a:solidFill>
                  <a:schemeClr val="bg1"/>
                </a:solidFill>
                <a:effectLst/>
                <a:latin typeface="Times New Roman" pitchFamily="18" charset="0"/>
                <a:cs typeface="Times New Roman" pitchFamily="18" charset="0"/>
              </a:rPr>
            </a:br>
            <a:r>
              <a:rPr lang="hr-HR" sz="3200" b="0" dirty="0" smtClean="0">
                <a:solidFill>
                  <a:schemeClr val="bg1"/>
                </a:solidFill>
                <a:effectLst/>
                <a:latin typeface="Times New Roman" pitchFamily="18" charset="0"/>
                <a:cs typeface="Times New Roman" pitchFamily="18" charset="0"/>
              </a:rPr>
              <a:t>Marijin kip i ciborij iz 11.st., </a:t>
            </a:r>
            <a:br>
              <a:rPr lang="hr-HR" sz="3200" b="0" dirty="0" smtClean="0">
                <a:solidFill>
                  <a:schemeClr val="bg1"/>
                </a:solidFill>
                <a:effectLst/>
                <a:latin typeface="Times New Roman" pitchFamily="18" charset="0"/>
                <a:cs typeface="Times New Roman" pitchFamily="18" charset="0"/>
              </a:rPr>
            </a:br>
            <a:r>
              <a:rPr lang="hr-HR" sz="3200" b="0" dirty="0" smtClean="0">
                <a:solidFill>
                  <a:schemeClr val="bg1"/>
                </a:solidFill>
                <a:effectLst/>
                <a:latin typeface="Times New Roman" pitchFamily="18" charset="0"/>
                <a:cs typeface="Times New Roman" pitchFamily="18" charset="0"/>
              </a:rPr>
              <a:t>Biskupija</a:t>
            </a:r>
            <a:endParaRPr lang="hr-HR" sz="3200" b="0" dirty="0">
              <a:solidFill>
                <a:schemeClr val="bg1"/>
              </a:solidFill>
              <a:effectLst/>
              <a:latin typeface="Times New Roman" pitchFamily="18" charset="0"/>
              <a:cs typeface="Times New Roman" pitchFamily="18" charset="0"/>
            </a:endParaRPr>
          </a:p>
        </p:txBody>
      </p:sp>
      <p:pic>
        <p:nvPicPr>
          <p:cNvPr id="7" name="Content Placeholder 6" descr="IMG_0312.jpg"/>
          <p:cNvPicPr>
            <a:picLocks noGrp="1" noChangeAspect="1"/>
          </p:cNvPicPr>
          <p:nvPr>
            <p:ph sz="half" idx="1"/>
          </p:nvPr>
        </p:nvPicPr>
        <p:blipFill>
          <a:blip r:embed="rId2" cstate="print"/>
          <a:stretch>
            <a:fillRect/>
          </a:stretch>
        </p:blipFill>
        <p:spPr>
          <a:xfrm>
            <a:off x="779264" y="1600200"/>
            <a:ext cx="3394472" cy="45259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Content Placeholder 7" descr="IMG_0314.jpg"/>
          <p:cNvPicPr>
            <a:picLocks noGrp="1" noChangeAspect="1"/>
          </p:cNvPicPr>
          <p:nvPr>
            <p:ph sz="half" idx="2"/>
          </p:nvPr>
        </p:nvPicPr>
        <p:blipFill>
          <a:blip r:embed="rId3" cstate="print"/>
          <a:stretch>
            <a:fillRect/>
          </a:stretch>
        </p:blipFill>
        <p:spPr>
          <a:xfrm>
            <a:off x="5029200" y="1905000"/>
            <a:ext cx="3394472" cy="4525963"/>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hr-HR" sz="2800" b="0" cap="none" dirty="0" smtClean="0">
                <a:solidFill>
                  <a:schemeClr val="bg1"/>
                </a:solidFill>
                <a:effectLst/>
                <a:latin typeface="Times New Roman" pitchFamily="18" charset="0"/>
                <a:cs typeface="Times New Roman" pitchFamily="18" charset="0"/>
              </a:rPr>
              <a:t>Hrvati su na područje između Drave i Jadrana došli krajem 6. </a:t>
            </a:r>
            <a:r>
              <a:rPr lang="hr-HR" sz="2800" b="0" smtClean="0">
                <a:solidFill>
                  <a:schemeClr val="bg1"/>
                </a:solidFill>
                <a:effectLst/>
                <a:latin typeface="Times New Roman" pitchFamily="18" charset="0"/>
                <a:cs typeface="Times New Roman" pitchFamily="18" charset="0"/>
              </a:rPr>
              <a:t>i</a:t>
            </a:r>
            <a:r>
              <a:rPr lang="hr-HR" sz="2800" b="0" cap="none" smtClean="0">
                <a:solidFill>
                  <a:schemeClr val="bg1"/>
                </a:solidFill>
                <a:effectLst/>
                <a:latin typeface="Times New Roman" pitchFamily="18" charset="0"/>
                <a:cs typeface="Times New Roman" pitchFamily="18" charset="0"/>
              </a:rPr>
              <a:t>li početkom 7.st. </a:t>
            </a:r>
            <a:r>
              <a:rPr lang="hr-HR" sz="2800" b="0" cap="none" dirty="0" smtClean="0">
                <a:solidFill>
                  <a:schemeClr val="bg1"/>
                </a:solidFill>
                <a:effectLst/>
                <a:latin typeface="Times New Roman" pitchFamily="18" charset="0"/>
                <a:cs typeface="Times New Roman" pitchFamily="18" charset="0"/>
              </a:rPr>
              <a:t>iz današnje južne Poljske.</a:t>
            </a:r>
            <a:endParaRPr lang="hr-HR" sz="2800" b="0" cap="none" dirty="0">
              <a:solidFill>
                <a:schemeClr val="bg1"/>
              </a:solidFill>
              <a:effectLst/>
              <a:latin typeface="Times New Roman" pitchFamily="18" charset="0"/>
              <a:cs typeface="Times New Roman" pitchFamily="18" charset="0"/>
            </a:endParaRPr>
          </a:p>
        </p:txBody>
      </p:sp>
      <p:sp>
        <p:nvSpPr>
          <p:cNvPr id="9" name="Subtitle 8"/>
          <p:cNvSpPr>
            <a:spLocks noGrp="1"/>
          </p:cNvSpPr>
          <p:nvPr>
            <p:ph type="subTitle" idx="4294967295"/>
          </p:nvPr>
        </p:nvSpPr>
        <p:spPr>
          <a:xfrm>
            <a:off x="0" y="2133600"/>
            <a:ext cx="8915400" cy="2133600"/>
          </a:xfrm>
        </p:spPr>
        <p:txBody>
          <a:bodyPr>
            <a:noAutofit/>
          </a:bodyPr>
          <a:lstStyle/>
          <a:p>
            <a:pPr algn="ctr">
              <a:buNone/>
            </a:pPr>
            <a:r>
              <a:rPr lang="hr-HR" dirty="0" smtClean="0">
                <a:solidFill>
                  <a:schemeClr val="bg1"/>
                </a:solidFill>
                <a:latin typeface="Times New Roman" pitchFamily="18" charset="0"/>
                <a:cs typeface="Times New Roman" pitchFamily="18" charset="0"/>
              </a:rPr>
              <a:t>Doselili su se kao ratnici,</a:t>
            </a:r>
          </a:p>
          <a:p>
            <a:pPr algn="ctr">
              <a:buNone/>
            </a:pPr>
            <a:r>
              <a:rPr lang="hr-HR" dirty="0" smtClean="0">
                <a:solidFill>
                  <a:schemeClr val="bg1"/>
                </a:solidFill>
                <a:latin typeface="Times New Roman" pitchFamily="18" charset="0"/>
                <a:cs typeface="Times New Roman" pitchFamily="18" charset="0"/>
              </a:rPr>
              <a:t> ali ubrzo se počinju baviti poljoprivredom.</a:t>
            </a:r>
          </a:p>
          <a:p>
            <a:endParaRPr lang="hr-HR" dirty="0" smtClean="0">
              <a:solidFill>
                <a:schemeClr val="bg1"/>
              </a:solidFill>
              <a:latin typeface="Times New Roman" pitchFamily="18" charset="0"/>
              <a:cs typeface="Times New Roman" pitchFamily="18" charset="0"/>
            </a:endParaRPr>
          </a:p>
          <a:p>
            <a:pPr algn="ctr">
              <a:buNone/>
            </a:pPr>
            <a:r>
              <a:rPr lang="hr-HR" dirty="0" smtClean="0">
                <a:solidFill>
                  <a:schemeClr val="bg1"/>
                </a:solidFill>
                <a:latin typeface="Times New Roman" pitchFamily="18" charset="0"/>
                <a:cs typeface="Times New Roman" pitchFamily="18" charset="0"/>
              </a:rPr>
              <a:t>Osnivali su županije kojima upravljaju župani.</a:t>
            </a:r>
          </a:p>
          <a:p>
            <a:pPr>
              <a:buNone/>
            </a:pPr>
            <a:endParaRPr lang="hr-HR" dirty="0" smtClean="0">
              <a:solidFill>
                <a:schemeClr val="bg1"/>
              </a:solidFill>
              <a:latin typeface="Times New Roman" pitchFamily="18" charset="0"/>
              <a:cs typeface="Times New Roman" pitchFamily="18" charset="0"/>
            </a:endParaRPr>
          </a:p>
          <a:p>
            <a:pPr algn="ctr">
              <a:buNone/>
            </a:pPr>
            <a:r>
              <a:rPr lang="hr-HR" dirty="0" smtClean="0">
                <a:solidFill>
                  <a:schemeClr val="bg1"/>
                </a:solidFill>
                <a:latin typeface="Times New Roman" pitchFamily="18" charset="0"/>
                <a:cs typeface="Times New Roman" pitchFamily="18" charset="0"/>
              </a:rPr>
              <a:t>Vjerovali su u više bogova. Neki su bili dobri, a neki zli. Vjerovali su u različita tajanstvena bića, u vile, vještice i vukodlake.</a:t>
            </a:r>
            <a:endParaRPr lang="hr-HR"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52400"/>
            <a:ext cx="7010400" cy="1676400"/>
          </a:xfrm>
        </p:spPr>
        <p:txBody>
          <a:bodyPr>
            <a:normAutofit/>
          </a:bodyPr>
          <a:lstStyle/>
          <a:p>
            <a:r>
              <a:rPr lang="hr-HR" sz="1400" b="0" dirty="0" smtClean="0">
                <a:solidFill>
                  <a:schemeClr val="bg1"/>
                </a:solidFill>
                <a:effectLst/>
                <a:latin typeface="Times New Roman" pitchFamily="18" charset="0"/>
                <a:cs typeface="Times New Roman" pitchFamily="18" charset="0"/>
              </a:rPr>
              <a:t>Bašćanska ploča je jedan od najstarijih spomenika </a:t>
            </a:r>
            <a:r>
              <a:rPr lang="hr-HR" sz="1400" b="0" smtClean="0">
                <a:solidFill>
                  <a:schemeClr val="bg1"/>
                </a:solidFill>
                <a:effectLst/>
                <a:latin typeface="Times New Roman" pitchFamily="18" charset="0"/>
                <a:cs typeface="Times New Roman" pitchFamily="18" charset="0"/>
              </a:rPr>
              <a:t>hrvatskog jezika.</a:t>
            </a:r>
            <a:r>
              <a:rPr lang="hr-HR" sz="1400" b="0" dirty="0" smtClean="0">
                <a:solidFill>
                  <a:schemeClr val="bg1"/>
                </a:solidFill>
                <a:effectLst/>
                <a:latin typeface="Times New Roman" pitchFamily="18" charset="0"/>
                <a:cs typeface="Times New Roman" pitchFamily="18" charset="0"/>
              </a:rPr>
              <a:t/>
            </a:r>
            <a:br>
              <a:rPr lang="hr-HR" sz="1400" b="0" dirty="0" smtClean="0">
                <a:solidFill>
                  <a:schemeClr val="bg1"/>
                </a:solidFill>
                <a:effectLst/>
                <a:latin typeface="Times New Roman" pitchFamily="18" charset="0"/>
                <a:cs typeface="Times New Roman" pitchFamily="18" charset="0"/>
              </a:rPr>
            </a:br>
            <a:r>
              <a:rPr lang="hr-HR" sz="1400" b="0" dirty="0" smtClean="0">
                <a:solidFill>
                  <a:schemeClr val="bg1"/>
                </a:solidFill>
                <a:effectLst/>
                <a:latin typeface="Times New Roman" pitchFamily="18" charset="0"/>
                <a:cs typeface="Times New Roman" pitchFamily="18" charset="0"/>
              </a:rPr>
              <a:t>Na ploči je uklesan tekst od 13 redaka i 100 riječi. Pisan je glagoljicom oko 1100.g. </a:t>
            </a:r>
            <a:br>
              <a:rPr lang="hr-HR" sz="1400" b="0" dirty="0" smtClean="0">
                <a:solidFill>
                  <a:schemeClr val="bg1"/>
                </a:solidFill>
                <a:effectLst/>
                <a:latin typeface="Times New Roman" pitchFamily="18" charset="0"/>
                <a:cs typeface="Times New Roman" pitchFamily="18" charset="0"/>
              </a:rPr>
            </a:br>
            <a:r>
              <a:rPr lang="hr-HR" sz="1400" b="0" dirty="0" smtClean="0">
                <a:solidFill>
                  <a:schemeClr val="bg1"/>
                </a:solidFill>
                <a:effectLst/>
                <a:latin typeface="Times New Roman" pitchFamily="18" charset="0"/>
                <a:cs typeface="Times New Roman" pitchFamily="18" charset="0"/>
              </a:rPr>
              <a:t>Na kamenoj ploči piše da su naši predci svoj rad i život uvijek stavljali pod zaštitu Boga Oca, Sina i Duha Svetoga.</a:t>
            </a:r>
            <a:br>
              <a:rPr lang="hr-HR" sz="1400" b="0" dirty="0" smtClean="0">
                <a:solidFill>
                  <a:schemeClr val="bg1"/>
                </a:solidFill>
                <a:effectLst/>
                <a:latin typeface="Times New Roman" pitchFamily="18" charset="0"/>
                <a:cs typeface="Times New Roman" pitchFamily="18" charset="0"/>
              </a:rPr>
            </a:br>
            <a:r>
              <a:rPr lang="hr-HR" sz="1400" b="0" dirty="0" smtClean="0">
                <a:solidFill>
                  <a:schemeClr val="bg1"/>
                </a:solidFill>
                <a:effectLst/>
                <a:latin typeface="Times New Roman" pitchFamily="18" charset="0"/>
                <a:cs typeface="Times New Roman" pitchFamily="18" charset="0"/>
              </a:rPr>
              <a:t>Na njoj također piše da je zemljište za crkvu, u kojoj se ploča nalazi, darovao kralj Zvonimir. Ploča se nalazila u crkvi sv. Lucije kod Baške na otoku Krku.</a:t>
            </a:r>
            <a:endParaRPr lang="hr-HR" sz="1400" b="0" dirty="0">
              <a:solidFill>
                <a:schemeClr val="bg1"/>
              </a:solidFill>
              <a:effectLst/>
              <a:latin typeface="Times New Roman" pitchFamily="18" charset="0"/>
              <a:cs typeface="Times New Roman" pitchFamily="18" charset="0"/>
            </a:endParaRPr>
          </a:p>
        </p:txBody>
      </p:sp>
      <p:pic>
        <p:nvPicPr>
          <p:cNvPr id="4" name="Content Placeholder 3" descr="IMG_0313.jpg"/>
          <p:cNvPicPr>
            <a:picLocks noGrp="1" noChangeAspect="1"/>
          </p:cNvPicPr>
          <p:nvPr>
            <p:ph type="pic" idx="1"/>
          </p:nvPr>
        </p:nvPicPr>
        <p:blipFill>
          <a:blip r:embed="rId2" cstate="print"/>
          <a:srcRect t="1852" b="1852"/>
          <a:stretch>
            <a:fillRect/>
          </a:stretch>
        </p:blipFill>
        <p:spPr>
          <a:xfrm>
            <a:off x="0" y="1371600"/>
            <a:ext cx="8382000" cy="5486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Text Placeholder 5"/>
          <p:cNvSpPr>
            <a:spLocks noGrp="1"/>
          </p:cNvSpPr>
          <p:nvPr>
            <p:ph type="body" sz="half" idx="2"/>
          </p:nvPr>
        </p:nvSpPr>
        <p:spPr>
          <a:xfrm>
            <a:off x="1828800" y="1600199"/>
            <a:ext cx="5486400" cy="96939"/>
          </a:xfrm>
        </p:spPr>
        <p:txBody>
          <a:bodyPr>
            <a:normAutofit fontScale="25000" lnSpcReduction="20000"/>
          </a:bodyPr>
          <a:lstStyle/>
          <a:p>
            <a:endParaRPr lang="hr-H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fontScale="90000"/>
          </a:bodyPr>
          <a:lstStyle/>
          <a:p>
            <a:r>
              <a:rPr lang="hr-HR" sz="3100" dirty="0" smtClean="0">
                <a:solidFill>
                  <a:schemeClr val="bg1"/>
                </a:solidFill>
                <a:latin typeface="Times New Roman" pitchFamily="18" charset="0"/>
                <a:cs typeface="Times New Roman" pitchFamily="18" charset="0"/>
              </a:rPr>
              <a:t/>
            </a:r>
            <a:br>
              <a:rPr lang="hr-HR" sz="3100" dirty="0" smtClean="0">
                <a:solidFill>
                  <a:schemeClr val="bg1"/>
                </a:solidFill>
                <a:latin typeface="Times New Roman" pitchFamily="18" charset="0"/>
                <a:cs typeface="Times New Roman" pitchFamily="18" charset="0"/>
              </a:rPr>
            </a:br>
            <a:r>
              <a:rPr lang="hr-HR" sz="3100" dirty="0" smtClean="0">
                <a:solidFill>
                  <a:schemeClr val="bg1"/>
                </a:solidFill>
                <a:latin typeface="Times New Roman" pitchFamily="18" charset="0"/>
                <a:cs typeface="Times New Roman" pitchFamily="18" charset="0"/>
              </a:rPr>
              <a:t/>
            </a:r>
            <a:br>
              <a:rPr lang="hr-HR" sz="3100" dirty="0" smtClean="0">
                <a:solidFill>
                  <a:schemeClr val="bg1"/>
                </a:solidFill>
                <a:latin typeface="Times New Roman" pitchFamily="18" charset="0"/>
                <a:cs typeface="Times New Roman" pitchFamily="18" charset="0"/>
              </a:rPr>
            </a:br>
            <a:r>
              <a:rPr lang="hr-HR" sz="3100" dirty="0" smtClean="0">
                <a:solidFill>
                  <a:schemeClr val="bg1"/>
                </a:solidFill>
                <a:latin typeface="Times New Roman" pitchFamily="18" charset="0"/>
                <a:cs typeface="Times New Roman" pitchFamily="18" charset="0"/>
              </a:rPr>
              <a:t/>
            </a:r>
            <a:br>
              <a:rPr lang="hr-HR" sz="3100" dirty="0" smtClean="0">
                <a:solidFill>
                  <a:schemeClr val="bg1"/>
                </a:solidFill>
                <a:latin typeface="Times New Roman" pitchFamily="18" charset="0"/>
                <a:cs typeface="Times New Roman" pitchFamily="18" charset="0"/>
              </a:rPr>
            </a:br>
            <a:r>
              <a:rPr lang="hr-HR" sz="3100" dirty="0" smtClean="0">
                <a:solidFill>
                  <a:schemeClr val="bg1"/>
                </a:solidFill>
                <a:latin typeface="Times New Roman" pitchFamily="18" charset="0"/>
                <a:cs typeface="Times New Roman" pitchFamily="18" charset="0"/>
              </a:rPr>
              <a:t/>
            </a:r>
            <a:br>
              <a:rPr lang="hr-HR" sz="3100" dirty="0" smtClean="0">
                <a:solidFill>
                  <a:schemeClr val="bg1"/>
                </a:solidFill>
                <a:latin typeface="Times New Roman" pitchFamily="18" charset="0"/>
                <a:cs typeface="Times New Roman" pitchFamily="18" charset="0"/>
              </a:rPr>
            </a:br>
            <a:r>
              <a:rPr lang="hr-HR" sz="3100" dirty="0" smtClean="0">
                <a:solidFill>
                  <a:schemeClr val="bg1"/>
                </a:solidFill>
                <a:latin typeface="Times New Roman" pitchFamily="18" charset="0"/>
                <a:cs typeface="Times New Roman" pitchFamily="18" charset="0"/>
              </a:rPr>
              <a:t/>
            </a:r>
            <a:br>
              <a:rPr lang="hr-HR" sz="3100" dirty="0" smtClean="0">
                <a:solidFill>
                  <a:schemeClr val="bg1"/>
                </a:solidFill>
                <a:latin typeface="Times New Roman" pitchFamily="18" charset="0"/>
                <a:cs typeface="Times New Roman" pitchFamily="18" charset="0"/>
              </a:rPr>
            </a:br>
            <a:r>
              <a:rPr lang="hr-HR" sz="3100" dirty="0" smtClean="0">
                <a:solidFill>
                  <a:schemeClr val="bg1"/>
                </a:solidFill>
                <a:latin typeface="Times New Roman" pitchFamily="18" charset="0"/>
                <a:cs typeface="Times New Roman" pitchFamily="18" charset="0"/>
              </a:rPr>
              <a:t/>
            </a:r>
            <a:br>
              <a:rPr lang="hr-HR" sz="3100" dirty="0" smtClean="0">
                <a:solidFill>
                  <a:schemeClr val="bg1"/>
                </a:solidFill>
                <a:latin typeface="Times New Roman" pitchFamily="18" charset="0"/>
                <a:cs typeface="Times New Roman" pitchFamily="18" charset="0"/>
              </a:rPr>
            </a:br>
            <a:r>
              <a:rPr lang="hr-HR" sz="3100" dirty="0" smtClean="0">
                <a:solidFill>
                  <a:schemeClr val="bg1"/>
                </a:solidFill>
                <a:latin typeface="Times New Roman" pitchFamily="18" charset="0"/>
                <a:cs typeface="Times New Roman" pitchFamily="18" charset="0"/>
              </a:rPr>
              <a:t/>
            </a:r>
            <a:br>
              <a:rPr lang="hr-HR" sz="3100" dirty="0" smtClean="0">
                <a:solidFill>
                  <a:schemeClr val="bg1"/>
                </a:solidFill>
                <a:latin typeface="Times New Roman" pitchFamily="18" charset="0"/>
                <a:cs typeface="Times New Roman" pitchFamily="18" charset="0"/>
              </a:rPr>
            </a:br>
            <a:r>
              <a:rPr lang="hr-HR" sz="3100" dirty="0" smtClean="0">
                <a:solidFill>
                  <a:schemeClr val="bg1"/>
                </a:solidFill>
                <a:latin typeface="Times New Roman" pitchFamily="18" charset="0"/>
                <a:cs typeface="Times New Roman" pitchFamily="18" charset="0"/>
              </a:rPr>
              <a:t>Zavjetna molitva Hrvata katolika</a:t>
            </a:r>
            <a:br>
              <a:rPr lang="hr-HR" sz="3100" dirty="0" smtClean="0">
                <a:solidFill>
                  <a:schemeClr val="bg1"/>
                </a:solidFill>
                <a:latin typeface="Times New Roman" pitchFamily="18" charset="0"/>
                <a:cs typeface="Times New Roman" pitchFamily="18" charset="0"/>
              </a:rPr>
            </a:br>
            <a:r>
              <a:rPr lang="hr-HR" sz="3100" dirty="0" smtClean="0">
                <a:solidFill>
                  <a:schemeClr val="bg1"/>
                </a:solidFill>
                <a:latin typeface="Times New Roman" pitchFamily="18" charset="0"/>
                <a:cs typeface="Times New Roman" pitchFamily="18" charset="0"/>
              </a:rPr>
              <a:t/>
            </a:r>
            <a:br>
              <a:rPr lang="hr-HR" sz="3100" dirty="0" smtClean="0">
                <a:solidFill>
                  <a:schemeClr val="bg1"/>
                </a:solidFill>
                <a:latin typeface="Times New Roman" pitchFamily="18" charset="0"/>
                <a:cs typeface="Times New Roman" pitchFamily="18" charset="0"/>
              </a:rPr>
            </a:br>
            <a:r>
              <a:rPr lang="hr-HR" sz="3100" dirty="0" smtClean="0">
                <a:solidFill>
                  <a:schemeClr val="bg1"/>
                </a:solidFill>
                <a:latin typeface="Times New Roman" pitchFamily="18" charset="0"/>
                <a:cs typeface="Times New Roman" pitchFamily="18" charset="0"/>
              </a:rPr>
              <a:t/>
            </a:r>
            <a:br>
              <a:rPr lang="hr-HR" sz="3100" dirty="0" smtClean="0">
                <a:solidFill>
                  <a:schemeClr val="bg1"/>
                </a:solidFill>
                <a:latin typeface="Times New Roman" pitchFamily="18" charset="0"/>
                <a:cs typeface="Times New Roman" pitchFamily="18" charset="0"/>
              </a:rPr>
            </a:br>
            <a:r>
              <a:rPr lang="hr-HR" sz="3100" dirty="0" smtClean="0">
                <a:solidFill>
                  <a:schemeClr val="bg1"/>
                </a:solidFill>
                <a:latin typeface="Times New Roman" pitchFamily="18" charset="0"/>
                <a:cs typeface="Times New Roman" pitchFamily="18" charset="0"/>
              </a:rPr>
              <a:t>Čvrsto vjerujem u Boga Oca i Sina i Duha Svetoga.</a:t>
            </a:r>
            <a:br>
              <a:rPr lang="hr-HR" sz="3100" dirty="0" smtClean="0">
                <a:solidFill>
                  <a:schemeClr val="bg1"/>
                </a:solidFill>
                <a:latin typeface="Times New Roman" pitchFamily="18" charset="0"/>
                <a:cs typeface="Times New Roman" pitchFamily="18" charset="0"/>
              </a:rPr>
            </a:br>
            <a:r>
              <a:rPr lang="hr-HR" sz="3100" dirty="0" smtClean="0">
                <a:solidFill>
                  <a:schemeClr val="bg1"/>
                </a:solidFill>
                <a:latin typeface="Times New Roman" pitchFamily="18" charset="0"/>
                <a:cs typeface="Times New Roman" pitchFamily="18" charset="0"/>
              </a:rPr>
              <a:t>Životom želim potvrditi svoj krsni savez s Bogom i tako obnoviti sveti pradjedovski zavjet vjere u Isusa Krista i vjernosti Katoličkoj crkvi. </a:t>
            </a:r>
            <a:br>
              <a:rPr lang="hr-HR" sz="3100" dirty="0" smtClean="0">
                <a:solidFill>
                  <a:schemeClr val="bg1"/>
                </a:solidFill>
                <a:latin typeface="Times New Roman" pitchFamily="18" charset="0"/>
                <a:cs typeface="Times New Roman" pitchFamily="18" charset="0"/>
              </a:rPr>
            </a:br>
            <a:r>
              <a:rPr lang="hr-HR" sz="3100" dirty="0" smtClean="0">
                <a:solidFill>
                  <a:schemeClr val="bg1"/>
                </a:solidFill>
                <a:latin typeface="Times New Roman" pitchFamily="18" charset="0"/>
                <a:cs typeface="Times New Roman" pitchFamily="18" charset="0"/>
              </a:rPr>
              <a:t>Svoju odluku polažem u bezgrješno Srce Presvete Bogorodice Marije.</a:t>
            </a:r>
            <a:br>
              <a:rPr lang="hr-HR" sz="3100" dirty="0" smtClean="0">
                <a:solidFill>
                  <a:schemeClr val="bg1"/>
                </a:solidFill>
                <a:latin typeface="Times New Roman" pitchFamily="18" charset="0"/>
                <a:cs typeface="Times New Roman" pitchFamily="18" charset="0"/>
              </a:rPr>
            </a:br>
            <a:r>
              <a:rPr lang="hr-HR" sz="3100" dirty="0" smtClean="0">
                <a:solidFill>
                  <a:schemeClr val="bg1"/>
                </a:solidFill>
                <a:latin typeface="Times New Roman" pitchFamily="18" charset="0"/>
                <a:cs typeface="Times New Roman" pitchFamily="18" charset="0"/>
              </a:rPr>
              <a:t>Amen.</a:t>
            </a:r>
            <a:br>
              <a:rPr lang="hr-HR" sz="3100" dirty="0" smtClean="0">
                <a:solidFill>
                  <a:schemeClr val="bg1"/>
                </a:solidFill>
                <a:latin typeface="Times New Roman" pitchFamily="18" charset="0"/>
                <a:cs typeface="Times New Roman" pitchFamily="18" charset="0"/>
              </a:rPr>
            </a:br>
            <a:r>
              <a:rPr lang="hr-HR" dirty="0" smtClean="0">
                <a:solidFill>
                  <a:schemeClr val="bg1"/>
                </a:solidFill>
              </a:rPr>
              <a:t/>
            </a:r>
            <a:br>
              <a:rPr lang="hr-HR" dirty="0" smtClean="0">
                <a:solidFill>
                  <a:schemeClr val="bg1"/>
                </a:solidFill>
              </a:rPr>
            </a:br>
            <a:r>
              <a:rPr lang="hr-HR" dirty="0" smtClean="0">
                <a:solidFill>
                  <a:schemeClr val="bg1"/>
                </a:solidFill>
              </a:rPr>
              <a:t/>
            </a:r>
            <a:br>
              <a:rPr lang="hr-HR" dirty="0" smtClean="0">
                <a:solidFill>
                  <a:schemeClr val="bg1"/>
                </a:solidFill>
              </a:rPr>
            </a:br>
            <a:r>
              <a:rPr lang="hr-HR" dirty="0" smtClean="0">
                <a:solidFill>
                  <a:schemeClr val="bg1"/>
                </a:solidFill>
              </a:rPr>
              <a:t/>
            </a:r>
            <a:br>
              <a:rPr lang="hr-HR" dirty="0" smtClean="0">
                <a:solidFill>
                  <a:schemeClr val="bg1"/>
                </a:solidFill>
              </a:rPr>
            </a:br>
            <a:r>
              <a:rPr lang="hr-HR" dirty="0" smtClean="0">
                <a:solidFill>
                  <a:schemeClr val="bg1"/>
                </a:solidFill>
              </a:rPr>
              <a:t/>
            </a:r>
            <a:br>
              <a:rPr lang="hr-HR" dirty="0" smtClean="0">
                <a:solidFill>
                  <a:schemeClr val="bg1"/>
                </a:solidFill>
              </a:rPr>
            </a:br>
            <a:r>
              <a:rPr lang="hr-HR" dirty="0" smtClean="0">
                <a:solidFill>
                  <a:schemeClr val="bg1"/>
                </a:solidFill>
              </a:rPr>
              <a:t/>
            </a:r>
            <a:br>
              <a:rPr lang="hr-HR" dirty="0" smtClean="0">
                <a:solidFill>
                  <a:schemeClr val="bg1"/>
                </a:solidFill>
              </a:rPr>
            </a:br>
            <a:endParaRPr lang="hr-HR"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hr-HR" dirty="0"/>
          </a:p>
        </p:txBody>
      </p:sp>
      <p:sp>
        <p:nvSpPr>
          <p:cNvPr id="4" name="Subtitle 3"/>
          <p:cNvSpPr>
            <a:spLocks noGrp="1"/>
          </p:cNvSpPr>
          <p:nvPr>
            <p:ph type="subTitle" idx="1"/>
          </p:nvPr>
        </p:nvSpPr>
        <p:spPr/>
        <p:txBody>
          <a:bodyPr>
            <a:normAutofit fontScale="70000" lnSpcReduction="20000"/>
          </a:bodyPr>
          <a:lstStyle/>
          <a:p>
            <a:pPr algn="l"/>
            <a:r>
              <a:rPr lang="hr-HR" dirty="0" smtClean="0">
                <a:solidFill>
                  <a:schemeClr val="bg1"/>
                </a:solidFill>
              </a:rPr>
              <a:t>Izvori:</a:t>
            </a:r>
          </a:p>
          <a:p>
            <a:pPr algn="l"/>
            <a:r>
              <a:rPr lang="hr-HR" dirty="0" smtClean="0">
                <a:solidFill>
                  <a:schemeClr val="bg1"/>
                </a:solidFill>
              </a:rPr>
              <a:t>Pažin I.,Pavlović A.,</a:t>
            </a:r>
            <a:r>
              <a:rPr lang="hr-HR" i="1" dirty="0" smtClean="0">
                <a:solidFill>
                  <a:schemeClr val="bg1"/>
                </a:solidFill>
              </a:rPr>
              <a:t>Na putu vjere</a:t>
            </a:r>
            <a:r>
              <a:rPr lang="hr-HR" dirty="0" smtClean="0">
                <a:solidFill>
                  <a:schemeClr val="bg1"/>
                </a:solidFill>
              </a:rPr>
              <a:t>, KS, Zagreb, 2014.</a:t>
            </a:r>
            <a:endParaRPr lang="hr-HR" dirty="0" smtClean="0">
              <a:solidFill>
                <a:schemeClr val="bg1"/>
              </a:solidFill>
            </a:endParaRPr>
          </a:p>
          <a:p>
            <a:pPr algn="l"/>
            <a:r>
              <a:rPr lang="hr-HR" dirty="0" smtClean="0">
                <a:solidFill>
                  <a:schemeClr val="bg1"/>
                </a:solidFill>
              </a:rPr>
              <a:t>Jelić T., </a:t>
            </a:r>
            <a:r>
              <a:rPr lang="hr-HR" i="1" dirty="0" smtClean="0">
                <a:solidFill>
                  <a:schemeClr val="bg1"/>
                </a:solidFill>
              </a:rPr>
              <a:t>Moja domovina</a:t>
            </a:r>
            <a:r>
              <a:rPr lang="hr-HR" dirty="0" smtClean="0">
                <a:solidFill>
                  <a:schemeClr val="bg1"/>
                </a:solidFill>
              </a:rPr>
              <a:t>, Alfa, Zagreb, 2014.</a:t>
            </a:r>
          </a:p>
          <a:p>
            <a:pPr algn="l"/>
            <a:endParaRPr lang="hr-HR" dirty="0" smtClean="0">
              <a:solidFill>
                <a:schemeClr val="bg1"/>
              </a:solidFill>
            </a:endParaRPr>
          </a:p>
          <a:p>
            <a:pPr algn="l"/>
            <a:r>
              <a:rPr lang="hr-HR" dirty="0" smtClean="0">
                <a:solidFill>
                  <a:schemeClr val="bg1"/>
                </a:solidFill>
              </a:rPr>
              <a:t>Prezentaciju izradila: Tatjana Kusalić</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r-HR" sz="1800" b="0" dirty="0" smtClean="0">
                <a:solidFill>
                  <a:schemeClr val="bg1"/>
                </a:solidFill>
                <a:effectLst/>
                <a:latin typeface="Times New Roman" pitchFamily="18" charset="0"/>
                <a:cs typeface="Times New Roman" pitchFamily="18" charset="0"/>
              </a:rPr>
              <a:t/>
            </a:r>
            <a:br>
              <a:rPr lang="hr-HR" sz="1800" b="0" dirty="0" smtClean="0">
                <a:solidFill>
                  <a:schemeClr val="bg1"/>
                </a:solidFill>
                <a:effectLst/>
                <a:latin typeface="Times New Roman" pitchFamily="18" charset="0"/>
                <a:cs typeface="Times New Roman" pitchFamily="18" charset="0"/>
              </a:rPr>
            </a:br>
            <a:r>
              <a:rPr lang="hr-HR" sz="1800" b="0" dirty="0" smtClean="0">
                <a:solidFill>
                  <a:schemeClr val="bg1"/>
                </a:solidFill>
                <a:effectLst/>
                <a:latin typeface="Times New Roman" pitchFamily="18" charset="0"/>
                <a:cs typeface="Times New Roman" pitchFamily="18" charset="0"/>
              </a:rPr>
              <a:t/>
            </a:r>
            <a:br>
              <a:rPr lang="hr-HR" sz="1800" b="0" dirty="0" smtClean="0">
                <a:solidFill>
                  <a:schemeClr val="bg1"/>
                </a:solidFill>
                <a:effectLst/>
                <a:latin typeface="Times New Roman" pitchFamily="18" charset="0"/>
                <a:cs typeface="Times New Roman" pitchFamily="18" charset="0"/>
              </a:rPr>
            </a:br>
            <a:r>
              <a:rPr lang="hr-HR" sz="1800" b="0" dirty="0" smtClean="0">
                <a:solidFill>
                  <a:schemeClr val="bg1"/>
                </a:solidFill>
                <a:effectLst/>
                <a:latin typeface="Times New Roman" pitchFamily="18" charset="0"/>
                <a:cs typeface="Times New Roman" pitchFamily="18" charset="0"/>
              </a:rPr>
              <a:t/>
            </a:r>
            <a:br>
              <a:rPr lang="hr-HR" sz="1800" b="0" dirty="0" smtClean="0">
                <a:solidFill>
                  <a:schemeClr val="bg1"/>
                </a:solidFill>
                <a:effectLst/>
                <a:latin typeface="Times New Roman" pitchFamily="18" charset="0"/>
                <a:cs typeface="Times New Roman" pitchFamily="18" charset="0"/>
              </a:rPr>
            </a:br>
            <a:r>
              <a:rPr lang="hr-HR" sz="1800" b="0" dirty="0" smtClean="0">
                <a:solidFill>
                  <a:schemeClr val="bg1"/>
                </a:solidFill>
                <a:effectLst/>
                <a:latin typeface="Times New Roman" pitchFamily="18" charset="0"/>
                <a:cs typeface="Times New Roman" pitchFamily="18" charset="0"/>
              </a:rPr>
              <a:t/>
            </a:r>
            <a:br>
              <a:rPr lang="hr-HR" sz="1800" b="0" dirty="0" smtClean="0">
                <a:solidFill>
                  <a:schemeClr val="bg1"/>
                </a:solidFill>
                <a:effectLst/>
                <a:latin typeface="Times New Roman" pitchFamily="18" charset="0"/>
                <a:cs typeface="Times New Roman" pitchFamily="18" charset="0"/>
              </a:rPr>
            </a:br>
            <a:r>
              <a:rPr lang="hr-HR" sz="1800" b="0" dirty="0" smtClean="0">
                <a:solidFill>
                  <a:schemeClr val="bg1"/>
                </a:solidFill>
                <a:effectLst/>
                <a:latin typeface="Times New Roman" pitchFamily="18" charset="0"/>
                <a:cs typeface="Times New Roman" pitchFamily="18" charset="0"/>
              </a:rPr>
              <a:t/>
            </a:r>
            <a:br>
              <a:rPr lang="hr-HR" sz="1800" b="0" dirty="0" smtClean="0">
                <a:solidFill>
                  <a:schemeClr val="bg1"/>
                </a:solidFill>
                <a:effectLst/>
                <a:latin typeface="Times New Roman" pitchFamily="18" charset="0"/>
                <a:cs typeface="Times New Roman" pitchFamily="18" charset="0"/>
              </a:rPr>
            </a:br>
            <a:r>
              <a:rPr lang="hr-HR" sz="1800" b="0" dirty="0" smtClean="0">
                <a:solidFill>
                  <a:schemeClr val="bg1"/>
                </a:solidFill>
                <a:effectLst/>
                <a:latin typeface="Times New Roman" pitchFamily="18" charset="0"/>
                <a:cs typeface="Times New Roman" pitchFamily="18" charset="0"/>
              </a:rPr>
              <a:t> Hrvati prihvaćaju kršćanstvo, ali taj proces traje polako.</a:t>
            </a:r>
            <a:br>
              <a:rPr lang="hr-HR" sz="1800" b="0" dirty="0" smtClean="0">
                <a:solidFill>
                  <a:schemeClr val="bg1"/>
                </a:solidFill>
                <a:effectLst/>
                <a:latin typeface="Times New Roman" pitchFamily="18" charset="0"/>
                <a:cs typeface="Times New Roman" pitchFamily="18" charset="0"/>
              </a:rPr>
            </a:br>
            <a:r>
              <a:rPr lang="hr-HR" sz="1800" b="0" dirty="0" smtClean="0">
                <a:solidFill>
                  <a:schemeClr val="bg1"/>
                </a:solidFill>
                <a:effectLst/>
                <a:latin typeface="Times New Roman" pitchFamily="18" charset="0"/>
                <a:cs typeface="Times New Roman" pitchFamily="18" charset="0"/>
              </a:rPr>
              <a:t>Naši predci su od početka ispovijedali vjeru u presveto Trojstvo,</a:t>
            </a:r>
            <a:br>
              <a:rPr lang="hr-HR" sz="1800" b="0" dirty="0" smtClean="0">
                <a:solidFill>
                  <a:schemeClr val="bg1"/>
                </a:solidFill>
                <a:effectLst/>
                <a:latin typeface="Times New Roman" pitchFamily="18" charset="0"/>
                <a:cs typeface="Times New Roman" pitchFamily="18" charset="0"/>
              </a:rPr>
            </a:br>
            <a:r>
              <a:rPr lang="hr-HR" sz="1800" b="0" dirty="0" smtClean="0">
                <a:solidFill>
                  <a:schemeClr val="bg1"/>
                </a:solidFill>
                <a:effectLst/>
                <a:latin typeface="Times New Roman" pitchFamily="18" charset="0"/>
                <a:cs typeface="Times New Roman" pitchFamily="18" charset="0"/>
              </a:rPr>
              <a:t> a proces pokrštenja je završio u 9.st. </a:t>
            </a:r>
            <a:br>
              <a:rPr lang="hr-HR" sz="1800" b="0" dirty="0" smtClean="0">
                <a:solidFill>
                  <a:schemeClr val="bg1"/>
                </a:solidFill>
                <a:effectLst/>
                <a:latin typeface="Times New Roman" pitchFamily="18" charset="0"/>
                <a:cs typeface="Times New Roman" pitchFamily="18" charset="0"/>
              </a:rPr>
            </a:br>
            <a:r>
              <a:rPr lang="hr-HR" sz="1800" b="0" dirty="0" smtClean="0">
                <a:solidFill>
                  <a:schemeClr val="bg1"/>
                </a:solidFill>
                <a:effectLst/>
                <a:latin typeface="Times New Roman" pitchFamily="18" charset="0"/>
                <a:cs typeface="Times New Roman" pitchFamily="18" charset="0"/>
              </a:rPr>
              <a:t>Hrvati su jedini katolički narod u Europi  koji je od početka 10.st. slavio misu na svojem narodnom jeziku.</a:t>
            </a:r>
            <a:br>
              <a:rPr lang="hr-HR" sz="1800" b="0" dirty="0" smtClean="0">
                <a:solidFill>
                  <a:schemeClr val="bg1"/>
                </a:solidFill>
                <a:effectLst/>
                <a:latin typeface="Times New Roman" pitchFamily="18" charset="0"/>
                <a:cs typeface="Times New Roman" pitchFamily="18" charset="0"/>
              </a:rPr>
            </a:br>
            <a:r>
              <a:rPr lang="hr-HR" sz="1800" b="0" dirty="0" smtClean="0">
                <a:solidFill>
                  <a:schemeClr val="bg1"/>
                </a:solidFill>
                <a:effectLst/>
                <a:latin typeface="Times New Roman" pitchFamily="18" charset="0"/>
                <a:cs typeface="Times New Roman" pitchFamily="18" charset="0"/>
              </a:rPr>
              <a:t>Zato  su postojale posebne knjige na hrvatskom jeziku koje su se upotrebljavale za misu i druge obrede. Neke od tih knjiga zovu se </a:t>
            </a:r>
            <a:r>
              <a:rPr lang="hr-HR" sz="1800" dirty="0" smtClean="0">
                <a:solidFill>
                  <a:schemeClr val="bg1"/>
                </a:solidFill>
                <a:effectLst/>
                <a:latin typeface="Times New Roman" pitchFamily="18" charset="0"/>
                <a:cs typeface="Times New Roman" pitchFamily="18" charset="0"/>
              </a:rPr>
              <a:t>glagoljski misali</a:t>
            </a:r>
            <a:r>
              <a:rPr lang="hr-HR" sz="1800" b="0" dirty="0" smtClean="0">
                <a:solidFill>
                  <a:schemeClr val="bg1"/>
                </a:solidFill>
                <a:effectLst/>
                <a:latin typeface="Times New Roman" pitchFamily="18" charset="0"/>
                <a:cs typeface="Times New Roman" pitchFamily="18" charset="0"/>
              </a:rPr>
              <a:t>.</a:t>
            </a:r>
            <a:endParaRPr lang="hr-HR" sz="1800" b="0" dirty="0">
              <a:solidFill>
                <a:schemeClr val="bg1"/>
              </a:solidFill>
              <a:effectLst/>
              <a:latin typeface="Times New Roman" pitchFamily="18" charset="0"/>
              <a:cs typeface="Times New Roman" pitchFamily="18" charset="0"/>
            </a:endParaRPr>
          </a:p>
        </p:txBody>
      </p:sp>
      <p:pic>
        <p:nvPicPr>
          <p:cNvPr id="5" name="Content Placeholder 4" descr="IMG_0333.jpg"/>
          <p:cNvPicPr>
            <a:picLocks noGrp="1" noChangeAspect="1"/>
          </p:cNvPicPr>
          <p:nvPr>
            <p:ph sz="half" idx="1"/>
          </p:nvPr>
        </p:nvPicPr>
        <p:blipFill>
          <a:blip r:embed="rId2" cstate="print"/>
          <a:stretch>
            <a:fillRect/>
          </a:stretch>
        </p:blipFill>
        <p:spPr>
          <a:xfrm>
            <a:off x="381000" y="3048000"/>
            <a:ext cx="4343400" cy="3810000"/>
          </a:xfrm>
          <a:prstGeom prst="ellipse">
            <a:avLst/>
          </a:prstGeom>
          <a:ln>
            <a:noFill/>
          </a:ln>
          <a:effectLst>
            <a:softEdge rad="112500"/>
          </a:effectLst>
        </p:spPr>
      </p:pic>
      <p:pic>
        <p:nvPicPr>
          <p:cNvPr id="8" name="Content Placeholder 7" descr="IMG_0331.jpg"/>
          <p:cNvPicPr>
            <a:picLocks noGrp="1" noChangeAspect="1"/>
          </p:cNvPicPr>
          <p:nvPr>
            <p:ph sz="half" idx="2"/>
          </p:nvPr>
        </p:nvPicPr>
        <p:blipFill>
          <a:blip r:embed="rId3" cstate="print"/>
          <a:stretch>
            <a:fillRect/>
          </a:stretch>
        </p:blipFill>
        <p:spPr>
          <a:xfrm>
            <a:off x="5562600" y="2819400"/>
            <a:ext cx="2438400" cy="3810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468562"/>
          </a:xfrm>
        </p:spPr>
        <p:txBody>
          <a:bodyPr>
            <a:noAutofit/>
          </a:bodyPr>
          <a:lstStyle/>
          <a:p>
            <a:r>
              <a:rPr lang="hr-HR" sz="2800" dirty="0" smtClean="0">
                <a:latin typeface="Times New Roman" pitchFamily="18" charset="0"/>
                <a:cs typeface="Times New Roman" pitchFamily="18" charset="0"/>
              </a:rPr>
              <a:t/>
            </a:r>
            <a:br>
              <a:rPr lang="hr-HR" sz="2800" dirty="0" smtClean="0">
                <a:latin typeface="Times New Roman" pitchFamily="18" charset="0"/>
                <a:cs typeface="Times New Roman" pitchFamily="18" charset="0"/>
              </a:rPr>
            </a:br>
            <a:r>
              <a:rPr lang="hr-HR" sz="2800" dirty="0" smtClean="0">
                <a:latin typeface="Times New Roman" pitchFamily="18" charset="0"/>
                <a:cs typeface="Times New Roman" pitchFamily="18" charset="0"/>
              </a:rPr>
              <a:t/>
            </a:r>
            <a:br>
              <a:rPr lang="hr-HR" sz="2800" dirty="0" smtClean="0">
                <a:latin typeface="Times New Roman" pitchFamily="18" charset="0"/>
                <a:cs typeface="Times New Roman" pitchFamily="18" charset="0"/>
              </a:rPr>
            </a:br>
            <a:r>
              <a:rPr lang="hr-HR" sz="2800" dirty="0" smtClean="0">
                <a:latin typeface="Times New Roman" pitchFamily="18" charset="0"/>
                <a:cs typeface="Times New Roman" pitchFamily="18" charset="0"/>
              </a:rPr>
              <a:t/>
            </a:r>
            <a:br>
              <a:rPr lang="hr-HR" sz="2800" dirty="0" smtClean="0">
                <a:latin typeface="Times New Roman" pitchFamily="18" charset="0"/>
                <a:cs typeface="Times New Roman" pitchFamily="18" charset="0"/>
              </a:rPr>
            </a:br>
            <a:r>
              <a:rPr lang="hr-HR" sz="2800" b="0" dirty="0" smtClean="0">
                <a:solidFill>
                  <a:schemeClr val="bg1"/>
                </a:solidFill>
                <a:effectLst/>
                <a:latin typeface="Times New Roman" pitchFamily="18" charset="0"/>
                <a:cs typeface="Times New Roman" pitchFamily="18" charset="0"/>
              </a:rPr>
              <a:t>Grad</a:t>
            </a:r>
            <a:r>
              <a:rPr lang="hr-HR" sz="2800" dirty="0" smtClean="0">
                <a:latin typeface="Times New Roman" pitchFamily="18" charset="0"/>
                <a:cs typeface="Times New Roman" pitchFamily="18" charset="0"/>
              </a:rPr>
              <a:t> </a:t>
            </a:r>
            <a:r>
              <a:rPr lang="hr-HR" sz="2800" b="0" dirty="0" smtClean="0">
                <a:solidFill>
                  <a:schemeClr val="bg1"/>
                </a:solidFill>
                <a:effectLst/>
                <a:latin typeface="Times New Roman" pitchFamily="18" charset="0"/>
                <a:cs typeface="Times New Roman" pitchFamily="18" charset="0"/>
              </a:rPr>
              <a:t>Solin je prvotno postojao pod imenom Salona i bio je grčka kolonija osnovana u 3.st.pr.Kr., a zatim i rimska.</a:t>
            </a:r>
            <a:br>
              <a:rPr lang="hr-HR" sz="2800" b="0" dirty="0" smtClean="0">
                <a:solidFill>
                  <a:schemeClr val="bg1"/>
                </a:solidFill>
                <a:effectLst/>
                <a:latin typeface="Times New Roman" pitchFamily="18" charset="0"/>
                <a:cs typeface="Times New Roman" pitchFamily="18" charset="0"/>
              </a:rPr>
            </a:br>
            <a:r>
              <a:rPr lang="hr-HR" sz="2800" b="0" dirty="0" smtClean="0">
                <a:solidFill>
                  <a:schemeClr val="bg1"/>
                </a:solidFill>
                <a:effectLst/>
                <a:latin typeface="Times New Roman" pitchFamily="18" charset="0"/>
                <a:cs typeface="Times New Roman" pitchFamily="18" charset="0"/>
              </a:rPr>
              <a:t> Salona je imala 60 000 stanovnika i bila je četvrti po veličini grad u Rimskome Carstvu. </a:t>
            </a:r>
            <a:br>
              <a:rPr lang="hr-HR" sz="2800" b="0" dirty="0" smtClean="0">
                <a:solidFill>
                  <a:schemeClr val="bg1"/>
                </a:solidFill>
                <a:effectLst/>
                <a:latin typeface="Times New Roman" pitchFamily="18" charset="0"/>
                <a:cs typeface="Times New Roman" pitchFamily="18" charset="0"/>
              </a:rPr>
            </a:br>
            <a:r>
              <a:rPr lang="hr-HR" sz="2800" b="0" dirty="0" smtClean="0">
                <a:solidFill>
                  <a:schemeClr val="bg1"/>
                </a:solidFill>
                <a:effectLst/>
                <a:latin typeface="Times New Roman" pitchFamily="18" charset="0"/>
                <a:cs typeface="Times New Roman" pitchFamily="18" charset="0"/>
              </a:rPr>
              <a:t>Bila je središte provincije Ilirik, a kasnije i nadbiskupsko središte ovih krajeva. </a:t>
            </a:r>
            <a:br>
              <a:rPr lang="hr-HR" sz="2800" b="0" dirty="0" smtClean="0">
                <a:solidFill>
                  <a:schemeClr val="bg1"/>
                </a:solidFill>
                <a:effectLst/>
                <a:latin typeface="Times New Roman" pitchFamily="18" charset="0"/>
                <a:cs typeface="Times New Roman" pitchFamily="18" charset="0"/>
              </a:rPr>
            </a:br>
            <a:r>
              <a:rPr lang="hr-HR" sz="2800" b="0" dirty="0" smtClean="0">
                <a:solidFill>
                  <a:schemeClr val="bg1"/>
                </a:solidFill>
                <a:effectLst/>
                <a:latin typeface="Times New Roman" pitchFamily="18" charset="0"/>
                <a:cs typeface="Times New Roman" pitchFamily="18" charset="0"/>
              </a:rPr>
              <a:t>Navodi se  kao mjesto prvih pokrštavanja Hrvata.</a:t>
            </a:r>
            <a:endParaRPr lang="hr-HR" sz="2800" b="0" dirty="0">
              <a:solidFill>
                <a:schemeClr val="bg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hr-HR" sz="3200" b="0" dirty="0" smtClean="0">
                <a:solidFill>
                  <a:schemeClr val="bg1"/>
                </a:solidFill>
                <a:effectLst/>
                <a:latin typeface="Times New Roman" pitchFamily="18" charset="0"/>
                <a:cs typeface="Times New Roman" pitchFamily="18" charset="0"/>
              </a:rPr>
              <a:t>Ostaci bazilike u Saloni iz 6. st. i njezina kompjuterska konstrukcija.</a:t>
            </a:r>
            <a:endParaRPr lang="hr-HR" sz="3200" b="0" dirty="0">
              <a:solidFill>
                <a:schemeClr val="bg1"/>
              </a:solidFill>
              <a:effectLst/>
              <a:latin typeface="Times New Roman" pitchFamily="18" charset="0"/>
              <a:cs typeface="Times New Roman" pitchFamily="18" charset="0"/>
            </a:endParaRPr>
          </a:p>
        </p:txBody>
      </p:sp>
      <p:pic>
        <p:nvPicPr>
          <p:cNvPr id="5" name="Content Placeholder 4" descr="IMG_0300.jpg"/>
          <p:cNvPicPr>
            <a:picLocks noGrp="1" noChangeAspect="1"/>
          </p:cNvPicPr>
          <p:nvPr>
            <p:ph sz="half" idx="1"/>
          </p:nvPr>
        </p:nvPicPr>
        <p:blipFill>
          <a:blip r:embed="rId2" cstate="print"/>
          <a:stretch>
            <a:fillRect/>
          </a:stretch>
        </p:blipFill>
        <p:spPr>
          <a:xfrm>
            <a:off x="609600" y="2362200"/>
            <a:ext cx="3733800" cy="3124200"/>
          </a:xfrm>
          <a:prstGeom prst="rect">
            <a:avLst/>
          </a:prstGeom>
          <a:ln>
            <a:noFill/>
          </a:ln>
          <a:effectLst>
            <a:outerShdw blurRad="190500" algn="tl" rotWithShape="0">
              <a:srgbClr val="000000">
                <a:alpha val="70000"/>
              </a:srgbClr>
            </a:outerShdw>
          </a:effectLst>
        </p:spPr>
      </p:pic>
      <p:pic>
        <p:nvPicPr>
          <p:cNvPr id="6" name="Content Placeholder 5" descr="IMG_0302.jpg"/>
          <p:cNvPicPr>
            <a:picLocks noGrp="1" noChangeAspect="1"/>
          </p:cNvPicPr>
          <p:nvPr>
            <p:ph sz="half" idx="2"/>
          </p:nvPr>
        </p:nvPicPr>
        <p:blipFill>
          <a:blip r:embed="rId3" cstate="print"/>
          <a:stretch>
            <a:fillRect/>
          </a:stretch>
        </p:blipFill>
        <p:spPr>
          <a:xfrm>
            <a:off x="4953000" y="3429000"/>
            <a:ext cx="3733800" cy="2895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 </a:t>
            </a:r>
            <a:r>
              <a:rPr lang="hr-HR" sz="3100" b="0" dirty="0" smtClean="0">
                <a:solidFill>
                  <a:schemeClr val="bg1"/>
                </a:solidFill>
                <a:effectLst/>
                <a:latin typeface="Times New Roman" pitchFamily="18" charset="0"/>
                <a:cs typeface="Times New Roman" pitchFamily="18" charset="0"/>
              </a:rPr>
              <a:t>Prvi solinski biskup bio je sv. Dujam, </a:t>
            </a:r>
            <a:br>
              <a:rPr lang="hr-HR" sz="3100" b="0" dirty="0" smtClean="0">
                <a:solidFill>
                  <a:schemeClr val="bg1"/>
                </a:solidFill>
                <a:effectLst/>
                <a:latin typeface="Times New Roman" pitchFamily="18" charset="0"/>
                <a:cs typeface="Times New Roman" pitchFamily="18" charset="0"/>
              </a:rPr>
            </a:br>
            <a:r>
              <a:rPr lang="hr-HR" sz="3100" b="0" dirty="0" smtClean="0">
                <a:solidFill>
                  <a:schemeClr val="bg1"/>
                </a:solidFill>
                <a:effectLst/>
                <a:latin typeface="Times New Roman" pitchFamily="18" charset="0"/>
                <a:cs typeface="Times New Roman" pitchFamily="18" charset="0"/>
              </a:rPr>
              <a:t>a grob mu se nalazi pokraj bazilike.</a:t>
            </a:r>
            <a:endParaRPr lang="hr-HR" sz="3100" b="0" dirty="0">
              <a:solidFill>
                <a:schemeClr val="bg1"/>
              </a:solidFill>
              <a:effectLst/>
              <a:latin typeface="Times New Roman" pitchFamily="18" charset="0"/>
              <a:cs typeface="Times New Roman" pitchFamily="18" charset="0"/>
            </a:endParaRPr>
          </a:p>
        </p:txBody>
      </p:sp>
      <p:pic>
        <p:nvPicPr>
          <p:cNvPr id="5" name="Content Placeholder 4" descr="IMG_0291.jpg"/>
          <p:cNvPicPr>
            <a:picLocks noGrp="1" noChangeAspect="1"/>
          </p:cNvPicPr>
          <p:nvPr>
            <p:ph sz="half" idx="1"/>
          </p:nvPr>
        </p:nvPicPr>
        <p:blipFill>
          <a:blip r:embed="rId2" cstate="print"/>
          <a:stretch>
            <a:fillRect/>
          </a:stretch>
        </p:blipFill>
        <p:spPr>
          <a:xfrm>
            <a:off x="1066800" y="2133600"/>
            <a:ext cx="3251200" cy="2438400"/>
          </a:xfrm>
          <a:prstGeom prst="rect">
            <a:avLst/>
          </a:prstGeom>
          <a:ln>
            <a:noFill/>
          </a:ln>
          <a:effectLst>
            <a:outerShdw blurRad="292100" dist="139700" dir="2700000" algn="tl" rotWithShape="0">
              <a:srgbClr val="333333">
                <a:alpha val="65000"/>
              </a:srgbClr>
            </a:outerShdw>
          </a:effectLst>
        </p:spPr>
      </p:pic>
      <p:pic>
        <p:nvPicPr>
          <p:cNvPr id="6" name="Content Placeholder 5" descr="IMG_0296.jpg"/>
          <p:cNvPicPr>
            <a:picLocks noGrp="1" noChangeAspect="1"/>
          </p:cNvPicPr>
          <p:nvPr>
            <p:ph sz="half" idx="2"/>
          </p:nvPr>
        </p:nvPicPr>
        <p:blipFill>
          <a:blip r:embed="rId3" cstate="print"/>
          <a:stretch>
            <a:fillRect/>
          </a:stretch>
        </p:blipFill>
        <p:spPr>
          <a:xfrm>
            <a:off x="4953000" y="3810000"/>
            <a:ext cx="3251200" cy="2438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hr-HR" sz="2000" dirty="0" smtClean="0">
                <a:latin typeface="Times New Roman" pitchFamily="18" charset="0"/>
                <a:cs typeface="Times New Roman" pitchFamily="18" charset="0"/>
              </a:rPr>
              <a:t/>
            </a:r>
            <a:br>
              <a:rPr lang="hr-HR" sz="2000" dirty="0" smtClean="0">
                <a:latin typeface="Times New Roman" pitchFamily="18" charset="0"/>
                <a:cs typeface="Times New Roman" pitchFamily="18" charset="0"/>
              </a:rPr>
            </a:br>
            <a:endParaRPr lang="hr-HR" sz="1800" dirty="0">
              <a:latin typeface="Times New Roman" pitchFamily="18" charset="0"/>
              <a:cs typeface="Times New Roman" pitchFamily="18" charset="0"/>
            </a:endParaRPr>
          </a:p>
        </p:txBody>
      </p:sp>
      <p:sp>
        <p:nvSpPr>
          <p:cNvPr id="4" name="Text Placeholder 3"/>
          <p:cNvSpPr>
            <a:spLocks noGrp="1"/>
          </p:cNvSpPr>
          <p:nvPr>
            <p:ph type="body" idx="2"/>
          </p:nvPr>
        </p:nvSpPr>
        <p:spPr>
          <a:xfrm>
            <a:off x="457200" y="609600"/>
            <a:ext cx="3008313" cy="5516563"/>
          </a:xfrm>
        </p:spPr>
        <p:txBody>
          <a:bodyPr>
            <a:normAutofit/>
          </a:bodyPr>
          <a:lstStyle/>
          <a:p>
            <a:pPr algn="ctr"/>
            <a:r>
              <a:rPr lang="hr-HR" sz="2000" dirty="0" smtClean="0">
                <a:solidFill>
                  <a:schemeClr val="bg1"/>
                </a:solidFill>
                <a:latin typeface="Times New Roman" pitchFamily="18" charset="0"/>
                <a:cs typeface="Times New Roman" pitchFamily="18" charset="0"/>
              </a:rPr>
              <a:t>Višeslavova krstionica naziv je kamene krstionice na kojoj se spominje knez Višeslav. </a:t>
            </a:r>
            <a:br>
              <a:rPr lang="hr-HR" sz="2000" dirty="0" smtClean="0">
                <a:solidFill>
                  <a:schemeClr val="bg1"/>
                </a:solidFill>
                <a:latin typeface="Times New Roman" pitchFamily="18" charset="0"/>
                <a:cs typeface="Times New Roman" pitchFamily="18" charset="0"/>
              </a:rPr>
            </a:br>
            <a:r>
              <a:rPr lang="hr-HR" sz="2000" dirty="0" smtClean="0">
                <a:solidFill>
                  <a:schemeClr val="bg1"/>
                </a:solidFill>
                <a:latin typeface="Times New Roman" pitchFamily="18" charset="0"/>
                <a:cs typeface="Times New Roman" pitchFamily="18" charset="0"/>
              </a:rPr>
              <a:t>Dao ju je izraditi svećenik Ivan oko 800.g.</a:t>
            </a:r>
            <a:r>
              <a:rPr lang="hr-HR" sz="2000" dirty="0" smtClean="0">
                <a:latin typeface="Times New Roman" pitchFamily="18" charset="0"/>
                <a:cs typeface="Times New Roman" pitchFamily="18" charset="0"/>
              </a:rPr>
              <a:t> </a:t>
            </a:r>
            <a:br>
              <a:rPr lang="hr-HR" sz="2000" dirty="0" smtClean="0">
                <a:latin typeface="Times New Roman" pitchFamily="18" charset="0"/>
                <a:cs typeface="Times New Roman" pitchFamily="18" charset="0"/>
              </a:rPr>
            </a:br>
            <a:r>
              <a:rPr lang="hr-HR" sz="2000" dirty="0" smtClean="0">
                <a:solidFill>
                  <a:schemeClr val="bg1"/>
                </a:solidFill>
                <a:latin typeface="Times New Roman" pitchFamily="18" charset="0"/>
                <a:cs typeface="Times New Roman" pitchFamily="18" charset="0"/>
              </a:rPr>
              <a:t>Isklesana je iz bloka mramora, </a:t>
            </a:r>
            <a:br>
              <a:rPr lang="hr-HR" sz="2000" dirty="0" smtClean="0">
                <a:solidFill>
                  <a:schemeClr val="bg1"/>
                </a:solidFill>
                <a:latin typeface="Times New Roman" pitchFamily="18" charset="0"/>
                <a:cs typeface="Times New Roman" pitchFamily="18" charset="0"/>
              </a:rPr>
            </a:br>
            <a:r>
              <a:rPr lang="hr-HR" sz="2000" dirty="0" smtClean="0">
                <a:solidFill>
                  <a:schemeClr val="bg1"/>
                </a:solidFill>
                <a:latin typeface="Times New Roman" pitchFamily="18" charset="0"/>
                <a:cs typeface="Times New Roman" pitchFamily="18" charset="0"/>
              </a:rPr>
              <a:t>a ima šesterostranični oblik visine 90 cm i promjera otvora 120 cm.</a:t>
            </a:r>
            <a:br>
              <a:rPr lang="hr-HR" sz="2000" dirty="0" smtClean="0">
                <a:solidFill>
                  <a:schemeClr val="bg1"/>
                </a:solidFill>
                <a:latin typeface="Times New Roman" pitchFamily="18" charset="0"/>
                <a:cs typeface="Times New Roman" pitchFamily="18" charset="0"/>
              </a:rPr>
            </a:br>
            <a:r>
              <a:rPr lang="hr-HR" sz="2000" dirty="0" smtClean="0">
                <a:solidFill>
                  <a:schemeClr val="bg1"/>
                </a:solidFill>
                <a:latin typeface="Times New Roman" pitchFamily="18" charset="0"/>
                <a:cs typeface="Times New Roman" pitchFamily="18" charset="0"/>
              </a:rPr>
              <a:t>Pretpostavlja se da je prvotno bila u gradiću Ninu.</a:t>
            </a:r>
            <a:br>
              <a:rPr lang="hr-HR" sz="2000" dirty="0" smtClean="0">
                <a:solidFill>
                  <a:schemeClr val="bg1"/>
                </a:solidFill>
                <a:latin typeface="Times New Roman" pitchFamily="18" charset="0"/>
                <a:cs typeface="Times New Roman" pitchFamily="18" charset="0"/>
              </a:rPr>
            </a:br>
            <a:r>
              <a:rPr lang="hr-HR" sz="2000" dirty="0" smtClean="0">
                <a:solidFill>
                  <a:schemeClr val="bg1"/>
                </a:solidFill>
                <a:latin typeface="Times New Roman" pitchFamily="18" charset="0"/>
                <a:cs typeface="Times New Roman" pitchFamily="18" charset="0"/>
              </a:rPr>
              <a:t>Simbol je krštenja Hrvata koje je započelo u 7.st.</a:t>
            </a:r>
            <a:r>
              <a:rPr lang="hr-HR" sz="2000" dirty="0" smtClean="0">
                <a:latin typeface="Times New Roman" pitchFamily="18" charset="0"/>
                <a:cs typeface="Times New Roman" pitchFamily="18" charset="0"/>
              </a:rPr>
              <a:t/>
            </a:r>
            <a:br>
              <a:rPr lang="hr-HR" sz="2000" dirty="0" smtClean="0">
                <a:latin typeface="Times New Roman" pitchFamily="18" charset="0"/>
                <a:cs typeface="Times New Roman" pitchFamily="18" charset="0"/>
              </a:rPr>
            </a:br>
            <a:endParaRPr lang="hr-HR" sz="2000" dirty="0"/>
          </a:p>
        </p:txBody>
      </p:sp>
      <p:pic>
        <p:nvPicPr>
          <p:cNvPr id="7" name="Content Placeholder 6" descr="viseslav.jpg"/>
          <p:cNvPicPr>
            <a:picLocks noGrp="1" noChangeAspect="1"/>
          </p:cNvPicPr>
          <p:nvPr>
            <p:ph sz="half" idx="1"/>
          </p:nvPr>
        </p:nvPicPr>
        <p:blipFill>
          <a:blip r:embed="rId2" cstate="print"/>
          <a:stretch>
            <a:fillRect/>
          </a:stretch>
        </p:blipFill>
        <p:spPr>
          <a:xfrm>
            <a:off x="4040187" y="494506"/>
            <a:ext cx="4181475" cy="54102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2239962"/>
          </a:xfrm>
        </p:spPr>
        <p:txBody>
          <a:bodyPr>
            <a:normAutofit fontScale="90000"/>
          </a:bodyPr>
          <a:lstStyle/>
          <a:p>
            <a:r>
              <a:rPr lang="hr-HR" sz="2200" b="0" dirty="0" smtClean="0">
                <a:solidFill>
                  <a:schemeClr val="bg1"/>
                </a:solidFill>
                <a:effectLst/>
                <a:latin typeface="Times New Roman" pitchFamily="18" charset="0"/>
                <a:cs typeface="Times New Roman" pitchFamily="18" charset="0"/>
              </a:rPr>
              <a:t/>
            </a:r>
            <a:br>
              <a:rPr lang="hr-HR" sz="2200" b="0" dirty="0" smtClean="0">
                <a:solidFill>
                  <a:schemeClr val="bg1"/>
                </a:solidFill>
                <a:effectLst/>
                <a:latin typeface="Times New Roman" pitchFamily="18" charset="0"/>
                <a:cs typeface="Times New Roman" pitchFamily="18" charset="0"/>
              </a:rPr>
            </a:br>
            <a:r>
              <a:rPr lang="hr-HR" sz="2200" b="0" dirty="0" smtClean="0">
                <a:solidFill>
                  <a:schemeClr val="bg1"/>
                </a:solidFill>
                <a:effectLst/>
                <a:latin typeface="Times New Roman" pitchFamily="18" charset="0"/>
                <a:cs typeface="Times New Roman" pitchFamily="18" charset="0"/>
              </a:rPr>
              <a:t/>
            </a:r>
            <a:br>
              <a:rPr lang="hr-HR" sz="2200" b="0" dirty="0" smtClean="0">
                <a:solidFill>
                  <a:schemeClr val="bg1"/>
                </a:solidFill>
                <a:effectLst/>
                <a:latin typeface="Times New Roman" pitchFamily="18" charset="0"/>
                <a:cs typeface="Times New Roman" pitchFamily="18" charset="0"/>
              </a:rPr>
            </a:br>
            <a:r>
              <a:rPr lang="hr-HR" sz="2200" b="0" dirty="0" smtClean="0">
                <a:solidFill>
                  <a:schemeClr val="bg1"/>
                </a:solidFill>
                <a:effectLst/>
                <a:latin typeface="Times New Roman" pitchFamily="18" charset="0"/>
                <a:cs typeface="Times New Roman" pitchFamily="18" charset="0"/>
              </a:rPr>
              <a:t/>
            </a:r>
            <a:br>
              <a:rPr lang="hr-HR" sz="2200" b="0" dirty="0" smtClean="0">
                <a:solidFill>
                  <a:schemeClr val="bg1"/>
                </a:solidFill>
                <a:effectLst/>
                <a:latin typeface="Times New Roman" pitchFamily="18" charset="0"/>
                <a:cs typeface="Times New Roman" pitchFamily="18" charset="0"/>
              </a:rPr>
            </a:br>
            <a:r>
              <a:rPr lang="hr-HR" sz="2200" b="0" dirty="0" smtClean="0">
                <a:solidFill>
                  <a:schemeClr val="bg1"/>
                </a:solidFill>
                <a:effectLst/>
                <a:latin typeface="Times New Roman" pitchFamily="18" charset="0"/>
                <a:cs typeface="Times New Roman" pitchFamily="18" charset="0"/>
              </a:rPr>
              <a:t/>
            </a:r>
            <a:br>
              <a:rPr lang="hr-HR" sz="2200" b="0" dirty="0" smtClean="0">
                <a:solidFill>
                  <a:schemeClr val="bg1"/>
                </a:solidFill>
                <a:effectLst/>
                <a:latin typeface="Times New Roman" pitchFamily="18" charset="0"/>
                <a:cs typeface="Times New Roman" pitchFamily="18" charset="0"/>
              </a:rPr>
            </a:br>
            <a:r>
              <a:rPr lang="hr-HR" sz="3100" b="0" dirty="0" smtClean="0">
                <a:solidFill>
                  <a:schemeClr val="bg1"/>
                </a:solidFill>
                <a:effectLst/>
                <a:latin typeface="Times New Roman" pitchFamily="18" charset="0"/>
                <a:cs typeface="Times New Roman" pitchFamily="18" charset="0"/>
              </a:rPr>
              <a:t>Na nekoliko groblja u Cetinskoj krajini i nigdje drugdje na prostoru hrvatske kneževine/kraljevine pronađeni su ovi urezani križevi.</a:t>
            </a:r>
            <a:br>
              <a:rPr lang="hr-HR" sz="3100" b="0" dirty="0" smtClean="0">
                <a:solidFill>
                  <a:schemeClr val="bg1"/>
                </a:solidFill>
                <a:effectLst/>
                <a:latin typeface="Times New Roman" pitchFamily="18" charset="0"/>
                <a:cs typeface="Times New Roman" pitchFamily="18" charset="0"/>
              </a:rPr>
            </a:br>
            <a:r>
              <a:rPr lang="hr-HR" sz="3100" b="0" dirty="0" smtClean="0">
                <a:solidFill>
                  <a:schemeClr val="bg1"/>
                </a:solidFill>
                <a:effectLst/>
                <a:latin typeface="Times New Roman" pitchFamily="18" charset="0"/>
                <a:cs typeface="Times New Roman" pitchFamily="18" charset="0"/>
              </a:rPr>
              <a:t> Bio je to običaj lokalnog stanovništva iz vremena pokrštavanja Hrvata, a datira iz 9.st.</a:t>
            </a:r>
            <a:br>
              <a:rPr lang="hr-HR" sz="3100" b="0" dirty="0" smtClean="0">
                <a:solidFill>
                  <a:schemeClr val="bg1"/>
                </a:solidFill>
                <a:effectLst/>
                <a:latin typeface="Times New Roman" pitchFamily="18" charset="0"/>
                <a:cs typeface="Times New Roman" pitchFamily="18" charset="0"/>
              </a:rPr>
            </a:br>
            <a:r>
              <a:rPr lang="hr-HR" sz="2200" b="0" dirty="0" smtClean="0">
                <a:solidFill>
                  <a:schemeClr val="bg1"/>
                </a:solidFill>
                <a:effectLst/>
                <a:latin typeface="Times New Roman" pitchFamily="18" charset="0"/>
                <a:cs typeface="Times New Roman" pitchFamily="18" charset="0"/>
              </a:rPr>
              <a:t/>
            </a:r>
            <a:br>
              <a:rPr lang="hr-HR" sz="2200" b="0" dirty="0" smtClean="0">
                <a:solidFill>
                  <a:schemeClr val="bg1"/>
                </a:solidFill>
                <a:effectLst/>
                <a:latin typeface="Times New Roman" pitchFamily="18" charset="0"/>
                <a:cs typeface="Times New Roman" pitchFamily="18" charset="0"/>
              </a:rPr>
            </a:br>
            <a:r>
              <a:rPr lang="hr-HR" sz="1600" b="0" dirty="0" smtClean="0">
                <a:solidFill>
                  <a:schemeClr val="bg1"/>
                </a:solidFill>
                <a:effectLst/>
                <a:latin typeface="Times New Roman" pitchFamily="18" charset="0"/>
                <a:cs typeface="Times New Roman" pitchFamily="18" charset="0"/>
              </a:rPr>
              <a:t/>
            </a:r>
            <a:br>
              <a:rPr lang="hr-HR" sz="1600" b="0" dirty="0" smtClean="0">
                <a:solidFill>
                  <a:schemeClr val="bg1"/>
                </a:solidFill>
                <a:effectLst/>
                <a:latin typeface="Times New Roman" pitchFamily="18" charset="0"/>
                <a:cs typeface="Times New Roman" pitchFamily="18" charset="0"/>
              </a:rPr>
            </a:br>
            <a:r>
              <a:rPr lang="hr-HR" sz="1600" b="0" dirty="0" smtClean="0">
                <a:solidFill>
                  <a:schemeClr val="bg1"/>
                </a:solidFill>
                <a:effectLst/>
                <a:latin typeface="Times New Roman" pitchFamily="18" charset="0"/>
                <a:cs typeface="Times New Roman" pitchFamily="18" charset="0"/>
              </a:rPr>
              <a:t/>
            </a:r>
            <a:br>
              <a:rPr lang="hr-HR" sz="1600" b="0" dirty="0" smtClean="0">
                <a:solidFill>
                  <a:schemeClr val="bg1"/>
                </a:solidFill>
                <a:effectLst/>
                <a:latin typeface="Times New Roman" pitchFamily="18" charset="0"/>
                <a:cs typeface="Times New Roman" pitchFamily="18" charset="0"/>
              </a:rPr>
            </a:br>
            <a:r>
              <a:rPr lang="hr-HR" sz="1600" b="0" dirty="0" smtClean="0">
                <a:solidFill>
                  <a:schemeClr val="bg1"/>
                </a:solidFill>
                <a:effectLst/>
                <a:latin typeface="Times New Roman" pitchFamily="18" charset="0"/>
                <a:cs typeface="Times New Roman" pitchFamily="18" charset="0"/>
              </a:rPr>
              <a:t/>
            </a:r>
            <a:br>
              <a:rPr lang="hr-HR" sz="1600" b="0" dirty="0" smtClean="0">
                <a:solidFill>
                  <a:schemeClr val="bg1"/>
                </a:solidFill>
                <a:effectLst/>
                <a:latin typeface="Times New Roman" pitchFamily="18" charset="0"/>
                <a:cs typeface="Times New Roman" pitchFamily="18" charset="0"/>
              </a:rPr>
            </a:br>
            <a:endParaRPr lang="hr-HR" sz="1600" b="0" dirty="0">
              <a:solidFill>
                <a:schemeClr val="bg1"/>
              </a:solidFill>
              <a:effectLst/>
              <a:latin typeface="Times New Roman" pitchFamily="18" charset="0"/>
              <a:cs typeface="Times New Roman" pitchFamily="18" charset="0"/>
            </a:endParaRPr>
          </a:p>
        </p:txBody>
      </p:sp>
      <p:pic>
        <p:nvPicPr>
          <p:cNvPr id="7" name="Content Placeholder 6" descr="IMG_0337.jpg"/>
          <p:cNvPicPr>
            <a:picLocks noGrp="1" noChangeAspect="1"/>
          </p:cNvPicPr>
          <p:nvPr>
            <p:ph sz="half" idx="1"/>
          </p:nvPr>
        </p:nvPicPr>
        <p:blipFill>
          <a:blip r:embed="rId2" cstate="print"/>
          <a:stretch>
            <a:fillRect/>
          </a:stretch>
        </p:blipFill>
        <p:spPr>
          <a:xfrm>
            <a:off x="685800" y="3124200"/>
            <a:ext cx="3251200" cy="2438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Content Placeholder 7" descr="IMG_0338.jpg"/>
          <p:cNvPicPr>
            <a:picLocks noGrp="1" noChangeAspect="1"/>
          </p:cNvPicPr>
          <p:nvPr>
            <p:ph sz="half" idx="2"/>
          </p:nvPr>
        </p:nvPicPr>
        <p:blipFill>
          <a:blip r:embed="rId3" cstate="print"/>
          <a:stretch>
            <a:fillRect/>
          </a:stretch>
        </p:blipFill>
        <p:spPr>
          <a:xfrm>
            <a:off x="5181600" y="3733800"/>
            <a:ext cx="3251200" cy="2438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hr-HR" sz="2800" b="0" dirty="0" smtClean="0">
                <a:solidFill>
                  <a:schemeClr val="bg1"/>
                </a:solidFill>
                <a:effectLst/>
                <a:latin typeface="Times New Roman" pitchFamily="18" charset="0"/>
                <a:cs typeface="Times New Roman" pitchFamily="18" charset="0"/>
              </a:rPr>
              <a:t>Crkva sv. Spasa smještena uz rijeku Cetinu sagrađena je u 9.st.</a:t>
            </a:r>
            <a:br>
              <a:rPr lang="hr-HR" sz="2800" b="0" dirty="0" smtClean="0">
                <a:solidFill>
                  <a:schemeClr val="bg1"/>
                </a:solidFill>
                <a:effectLst/>
                <a:latin typeface="Times New Roman" pitchFamily="18" charset="0"/>
                <a:cs typeface="Times New Roman" pitchFamily="18" charset="0"/>
              </a:rPr>
            </a:br>
            <a:r>
              <a:rPr lang="hr-HR" sz="2800" b="0" dirty="0" smtClean="0">
                <a:solidFill>
                  <a:schemeClr val="bg1"/>
                </a:solidFill>
                <a:effectLst/>
                <a:latin typeface="Times New Roman" pitchFamily="18" charset="0"/>
                <a:cs typeface="Times New Roman" pitchFamily="18" charset="0"/>
              </a:rPr>
              <a:t>Uz crkvu nalazi se najveće starohrvatsko groblje.</a:t>
            </a:r>
            <a:endParaRPr lang="hr-HR" sz="2800" b="0" dirty="0">
              <a:solidFill>
                <a:schemeClr val="bg1"/>
              </a:solidFill>
              <a:effectLst/>
              <a:latin typeface="Times New Roman" pitchFamily="18" charset="0"/>
              <a:cs typeface="Times New Roman" pitchFamily="18" charset="0"/>
            </a:endParaRPr>
          </a:p>
        </p:txBody>
      </p:sp>
      <p:pic>
        <p:nvPicPr>
          <p:cNvPr id="7" name="Content Placeholder 6" descr="IMG_0329.jpg"/>
          <p:cNvPicPr>
            <a:picLocks noGrp="1" noChangeAspect="1"/>
          </p:cNvPicPr>
          <p:nvPr>
            <p:ph idx="1"/>
          </p:nvPr>
        </p:nvPicPr>
        <p:blipFill>
          <a:blip r:embed="rId2" cstate="print"/>
          <a:stretch>
            <a:fillRect/>
          </a:stretch>
        </p:blipFill>
        <p:spPr>
          <a:xfrm>
            <a:off x="2895600" y="1828800"/>
            <a:ext cx="3531394" cy="47085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399</TotalTime>
  <Words>420</Words>
  <Application>Microsoft Office PowerPoint</Application>
  <PresentationFormat>On-screen Show (4:3)</PresentationFormat>
  <Paragraphs>54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Apex</vt:lpstr>
      <vt:lpstr>HRVATSKI KRŠĆANSKI KORIJENI</vt:lpstr>
      <vt:lpstr>Hrvati su na područje između Drave i Jadrana došli krajem 6. ili početkom 7.st. iz današnje južne Poljske.</vt:lpstr>
      <vt:lpstr>      Hrvati prihvaćaju kršćanstvo, ali taj proces traje polako. Naši predci su od početka ispovijedali vjeru u presveto Trojstvo,  a proces pokrštenja je završio u 9.st.  Hrvati su jedini katolički narod u Europi  koji je od početka 10.st. slavio misu na svojem narodnom jeziku. Zato  su postojale posebne knjige na hrvatskom jeziku koje su se upotrebljavale za misu i druge obrede. Neke od tih knjiga zovu se glagoljski misali.</vt:lpstr>
      <vt:lpstr>   Grad Solin je prvotno postojao pod imenom Salona i bio je grčka kolonija osnovana u 3.st.pr.Kr., a zatim i rimska.  Salona je imala 60 000 stanovnika i bila je četvrti po veličini grad u Rimskome Carstvu.  Bila je središte provincije Ilirik, a kasnije i nadbiskupsko središte ovih krajeva.  Navodi se  kao mjesto prvih pokrštavanja Hrvata.</vt:lpstr>
      <vt:lpstr>Ostaci bazilike u Saloni iz 6. st. i njezina kompjuterska konstrukcija.</vt:lpstr>
      <vt:lpstr> Prvi solinski biskup bio je sv. Dujam,  a grob mu se nalazi pokraj bazilike.</vt:lpstr>
      <vt:lpstr> </vt:lpstr>
      <vt:lpstr>    Na nekoliko groblja u Cetinskoj krajini i nigdje drugdje na prostoru hrvatske kneževine/kraljevine pronađeni su ovi urezani križevi.  Bio je to običaj lokalnog stanovništva iz vremena pokrštavanja Hrvata, a datira iz 9.st.     </vt:lpstr>
      <vt:lpstr>Crkva sv. Spasa smještena uz rijeku Cetinu sagrađena je u 9.st. Uz crkvu nalazi se najveće starohrvatsko groblje.</vt:lpstr>
      <vt:lpstr>    U 9.st. nastale su kneževine:  PRIMORSKA HRVATSKA  (od mora do planine Gvozd) i  POSAVSKA HRVATSKA  (područje Posavine). </vt:lpstr>
      <vt:lpstr> Polovinom  9.st. knez Trpimir ima prijestolnicu na Klisu,  a njegovi nasljednici Trpimirovići postaju hrvatski narodni vladari. Krajem 9.st. nastaje neovisna hrvatska kneževina.</vt:lpstr>
      <vt:lpstr>Knez Tomislav u 10. st. ratuje protiv Bugara i Mađara, ujedinio je Hrvatsku i Dalmaciju te postao prvi hrvatski vladar od Drave do Jadranskog mora. Dobio je naslov kralja.  Petar Krešimir IV. je kralj Hrvatske, Dalmacije, dijela Slavonije i BiH. Osnovao je grad Šibenik.  Kralj Zvonimir je prozvan “dobrim i svetim kraljem”. Obećao vjernost papi Grguru VII. i provođenje crkvenih zakona u Hrvatskoj. Zalagao se za jednakost, pravednost i zaštitu obespravljenih.  </vt:lpstr>
      <vt:lpstr> </vt:lpstr>
      <vt:lpstr> </vt:lpstr>
      <vt:lpstr> </vt:lpstr>
      <vt:lpstr>Grad Knin i kninska tvrđava u kojoj je stolovao kralj Zvonimir.  Kninska biskupija je ustanovljena oko 1040.g., a ukinuta u 17.st.</vt:lpstr>
      <vt:lpstr>Biskupija je selo udaljeno 5 km od Knina. Ime  je dobila po sijelu hrvatskih biskupa, a predstavlja jedno od najsvetijih mjesta domovine i naroda Hrvata.  Bijela kamena crkva je spomen- crkva sv. Marije koja je sagrađena na temeljima istoimene starohrvatske crkve. Nakon dolaska Hrvata i kršćanstva na prostore Dalmacije i Knina, Biskupija ja postala jedno od crkvenih i kulturnih središta srednjovjekovne hrvatske države.  Sve to je izraslo iz dubokog vjerskog zanosa, ali uz pomoć hrvatskih knezova i kraljeva. Crkva je neko vrijeme bila stolnica kninskog, odnosno “hrvatskog” biskupa. Izgradnja je započela u 9. st., a u 11.st. ju je dao završiti kralj Zvonimir.  Crkva je predstavljala dar hrvatskog naroda i kralja kraljici Hrvata- Mariji.</vt:lpstr>
      <vt:lpstr>Slide 18</vt:lpstr>
      <vt:lpstr> Marijin kip i ciborij iz 11.st.,  Biskupija</vt:lpstr>
      <vt:lpstr>Bašćanska ploča je jedan od najstarijih spomenika hrvatskog jezika. Na ploči je uklesan tekst od 13 redaka i 100 riječi. Pisan je glagoljicom oko 1100.g.  Na kamenoj ploči piše da su naši predci svoj rad i život uvijek stavljali pod zaštitu Boga Oca, Sina i Duha Svetoga. Na njoj također piše da je zemljište za crkvu, u kojoj se ploča nalazi, darovao kralj Zvonimir. Ploča se nalazila u crkvi sv. Lucije kod Baške na otoku Krku.</vt:lpstr>
      <vt:lpstr>       Zavjetna molitva Hrvata katolika   Čvrsto vjerujem u Boga Oca i Sina i Duha Svetoga. Životom želim potvrditi svoj krsni savez s Bogom i tako obnoviti sveti pradjedovski zavjet vjere u Isusa Krista i vjernosti Katoličkoj crkvi.  Svoju odluku polažem u bezgrješno Srce Presvete Bogorodice Marije. Amen.      </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dugi</dc:creator>
  <cp:lastModifiedBy>dugi</cp:lastModifiedBy>
  <cp:revision>99</cp:revision>
  <dcterms:created xsi:type="dcterms:W3CDTF">2006-08-16T00:00:00Z</dcterms:created>
  <dcterms:modified xsi:type="dcterms:W3CDTF">2015-03-05T19:55:43Z</dcterms:modified>
</cp:coreProperties>
</file>