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95" r:id="rId2"/>
    <p:sldId id="291" r:id="rId3"/>
    <p:sldId id="299" r:id="rId4"/>
    <p:sldId id="294" r:id="rId5"/>
    <p:sldId id="297" r:id="rId6"/>
    <p:sldId id="300" r:id="rId7"/>
    <p:sldId id="301" r:id="rId8"/>
    <p:sldId id="289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7" r:id="rId17"/>
    <p:sldId id="302" r:id="rId18"/>
    <p:sldId id="303" r:id="rId19"/>
    <p:sldId id="287" r:id="rId20"/>
    <p:sldId id="288" r:id="rId21"/>
    <p:sldId id="305" r:id="rId22"/>
    <p:sldId id="306" r:id="rId23"/>
    <p:sldId id="304" r:id="rId24"/>
    <p:sldId id="296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76"/>
    <a:srgbClr val="FF0066"/>
    <a:srgbClr val="FF9900"/>
    <a:srgbClr val="FFFF00"/>
    <a:srgbClr val="00FF00"/>
    <a:srgbClr val="4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1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83F6-8497-4445-B54F-A421E687A67D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E127A-5D7C-4C93-B828-C46BD132C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1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Umetni u slajd meditativnu glazbu</a:t>
            </a:r>
            <a:r>
              <a:rPr lang="hr-HR" baseline="0" dirty="0" smtClean="0"/>
              <a:t> (nalazi se u mapi)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E127A-5D7C-4C93-B828-C46BD132C77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59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Priopćavnje</a:t>
            </a:r>
            <a:r>
              <a:rPr lang="hr-HR" dirty="0" smtClean="0"/>
              <a:t> rezultata rada:</a:t>
            </a:r>
            <a:r>
              <a:rPr lang="hr-HR" baseline="0" dirty="0" smtClean="0"/>
              <a:t> izlaze predstavnici grupa redom: RADOSNI, ŽALOSNI, SLAVNI I SVJETLI.</a:t>
            </a:r>
          </a:p>
          <a:p>
            <a:r>
              <a:rPr lang="hr-HR" baseline="0" dirty="0" smtClean="0"/>
              <a:t>Kada predstavnik grupe točno navede otajstvo i pravilno ga smjesti, klikne se jedanput-otajstvo će promijeniti boju……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E127A-5D7C-4C93-B828-C46BD132C77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68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 završetku priopćavanja rezultata grupnog rada,</a:t>
            </a:r>
            <a:r>
              <a:rPr lang="hr-HR" baseline="0" dirty="0" smtClean="0"/>
              <a:t> još jedan sistematičniji pogled na otajstva.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E127A-5D7C-4C93-B828-C46BD132C77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67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Može se u</a:t>
            </a:r>
            <a:r>
              <a:rPr lang="hr-HR" baseline="0" dirty="0" smtClean="0"/>
              <a:t> slajd umetnuti i pjesma (nalazi se </a:t>
            </a:r>
            <a:r>
              <a:rPr lang="hr-HR" baseline="0" smtClean="0"/>
              <a:t>u mapi)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E127A-5D7C-4C93-B828-C46BD132C77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68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Pitanja/zadatci za provjeru ostvarenosti ishoda.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E127A-5D7C-4C93-B828-C46BD132C77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713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Pitanja/zadatci za provjeru ostvarenosti ishoda.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E127A-5D7C-4C93-B828-C46BD132C77D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7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2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58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24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44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62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86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6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6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30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8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28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AA9F-2432-4A89-B36B-CD31BA046003}" type="datetimeFigureOut">
              <a:rPr lang="hr-HR" smtClean="0"/>
              <a:t>11.3.2015.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3F1E-5464-4BD5-9DF2-685647A264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06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33" y="-1"/>
            <a:ext cx="9167133" cy="687510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4716016" y="300762"/>
            <a:ext cx="41168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hr-HR" sz="2800" b="1" dirty="0" smtClean="0">
                <a:latin typeface="Verdana" pitchFamily="34" charset="0"/>
              </a:rPr>
              <a:t>MOLITVA JE KAO …</a:t>
            </a:r>
            <a:endParaRPr lang="hr-H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1.gstatic.com/images?q=tbn:ANd9GcRZrsCFtUwgijSNNwq5fScKLkCIbFtWsDzJuj0p4VLLO8Qznd4Ibw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14" y="4653135"/>
            <a:ext cx="2170800" cy="21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static.com/images?q=tbn:ANd9GcQoGtvW1v-qdkKobRmmAlL5PjYwMfxAqcl8QJFssSH7WV6VjP3Q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14" y="2373161"/>
            <a:ext cx="2170800" cy="21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2.gstatic.com/images?q=tbn:ANd9GcRy-CmugOu9qS_wCELRyg1ks7t56dCST2ZcVbeTlSZNqIcgXp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5681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16024" y="550425"/>
            <a:ext cx="66834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200" dirty="0" smtClean="0"/>
          </a:p>
          <a:p>
            <a:r>
              <a:rPr lang="vi-VN" sz="2300" b="1" dirty="0" smtClean="0"/>
              <a:t>Vjerujem u Boga, Oca svemogućega, Stvoritelja neba i zemlje.</a:t>
            </a:r>
          </a:p>
          <a:p>
            <a:r>
              <a:rPr lang="vi-VN" sz="2300" b="1" dirty="0" smtClean="0"/>
              <a:t>I u Isusa Krista, Sina njegova jedinoga, Gospodina našega, </a:t>
            </a:r>
          </a:p>
          <a:p>
            <a:r>
              <a:rPr lang="vi-VN" sz="2300" b="1" dirty="0" smtClean="0"/>
              <a:t>koji je začet po Duhu Svetom, rođen od Marije Djevice, mučen pod Poncijem Pilatom, raspet, umro i pokopan; sašao nad pakao; treći dan uskrsnuo od mrtvih; uzašao na nebesa, sjedi o desnu Boga Oca svemogućega; odonud će doći suditi žive i mrtve. </a:t>
            </a:r>
          </a:p>
          <a:p>
            <a:r>
              <a:rPr lang="vi-VN" sz="2300" b="1" dirty="0" smtClean="0"/>
              <a:t>Vjerujem u Duha Svetoga, svetu Crkvu katoličku, općinstvo svetih, oproštenje grijeha, uskrsnuće tijela, život vječni.</a:t>
            </a:r>
          </a:p>
          <a:p>
            <a:pPr algn="ctr"/>
            <a:r>
              <a:rPr lang="vi-VN" sz="2300" b="1" dirty="0" smtClean="0"/>
              <a:t>Amen</a:t>
            </a:r>
            <a:r>
              <a:rPr lang="hr-HR" sz="2300" b="1" dirty="0" smtClean="0"/>
              <a:t>!</a:t>
            </a:r>
            <a:endParaRPr lang="hr-HR" sz="2300" b="1" dirty="0"/>
          </a:p>
        </p:txBody>
      </p:sp>
      <p:sp>
        <p:nvSpPr>
          <p:cNvPr id="3" name="Pravokutnik 2"/>
          <p:cNvSpPr/>
          <p:nvPr/>
        </p:nvSpPr>
        <p:spPr>
          <a:xfrm>
            <a:off x="2242303" y="188640"/>
            <a:ext cx="278954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latin typeface="Verdana" pitchFamily="34" charset="0"/>
              </a:rPr>
              <a:t>VJEROVANJE</a:t>
            </a:r>
            <a:endParaRPr lang="hr-H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58790" cy="48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517018" y="260648"/>
            <a:ext cx="19559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latin typeface="Verdana" pitchFamily="34" charset="0"/>
              </a:rPr>
              <a:t>OČE NAŠ</a:t>
            </a:r>
            <a:endParaRPr lang="hr-H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4318" y="836712"/>
            <a:ext cx="618386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vi-VN" sz="2400" dirty="0" smtClean="0">
                <a:latin typeface="Verdana" pitchFamily="34" charset="0"/>
              </a:rPr>
              <a:t>Zdravo, Marijo, milosti puna, Gospodin s tobom, blagoslovljena ti među ženama i blagoslovljen plod utrobe tvoje, Isus</a:t>
            </a:r>
            <a:r>
              <a:rPr lang="hr-HR" sz="2400" dirty="0" smtClean="0">
                <a:latin typeface="Verdana" pitchFamily="34" charset="0"/>
              </a:rPr>
              <a:t>,</a:t>
            </a:r>
          </a:p>
          <a:p>
            <a:endParaRPr lang="hr-HR" dirty="0" smtClean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hr-HR" sz="2500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1×KOJI NEKA NAM UMNOŽI VJERU</a:t>
            </a:r>
            <a:r>
              <a:rPr lang="vi-VN" sz="2500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 </a:t>
            </a:r>
            <a:endParaRPr lang="hr-HR" sz="2500" dirty="0" smtClean="0">
              <a:ln>
                <a:solidFill>
                  <a:srgbClr val="FF0000"/>
                </a:solidFill>
              </a:ln>
              <a:latin typeface="Verdana" pitchFamily="34" charset="0"/>
            </a:endParaRPr>
          </a:p>
          <a:p>
            <a:r>
              <a:rPr lang="hr-HR" sz="2500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2×KOJI NEKA NAM UČVRTI UFANJE</a:t>
            </a:r>
          </a:p>
          <a:p>
            <a:r>
              <a:rPr lang="hr-HR" sz="2500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3×KOJI NEKA NAM USAVRŠI LJUBAV</a:t>
            </a:r>
          </a:p>
          <a:p>
            <a:endParaRPr lang="vi-VN" dirty="0" smtClean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vi-VN" sz="2400" dirty="0" smtClean="0">
                <a:latin typeface="Verdana" pitchFamily="34" charset="0"/>
              </a:rPr>
              <a:t>Sveta Marijo, Majko Božja, moli za nas grješnike sada i na času smrti naše.</a:t>
            </a:r>
            <a:endParaRPr lang="hr-HR" sz="2400" dirty="0" smtClean="0">
              <a:latin typeface="Verdana" pitchFamily="34" charset="0"/>
            </a:endParaRPr>
          </a:p>
          <a:p>
            <a:pPr algn="ctr"/>
            <a:r>
              <a:rPr lang="vi-VN" sz="2400" dirty="0" smtClean="0">
                <a:latin typeface="Verdana" pitchFamily="34" charset="0"/>
              </a:rPr>
              <a:t> Amen</a:t>
            </a:r>
            <a:r>
              <a:rPr lang="hr-HR" sz="2400" dirty="0" smtClean="0">
                <a:latin typeface="Verdana" pitchFamily="34" charset="0"/>
              </a:rPr>
              <a:t>!</a:t>
            </a:r>
            <a:endParaRPr lang="hr-HR" sz="2400" dirty="0">
              <a:latin typeface="Verdana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27584" y="188640"/>
            <a:ext cx="415690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latin typeface="Verdana" pitchFamily="34" charset="0"/>
              </a:rPr>
              <a:t>3×ZDRAVO MARIJO</a:t>
            </a:r>
            <a:endParaRPr lang="hr-HR" sz="2800" b="1" dirty="0">
              <a:latin typeface="Verdana" pitchFamily="34" charset="0"/>
            </a:endParaRPr>
          </a:p>
        </p:txBody>
      </p:sp>
      <p:pic>
        <p:nvPicPr>
          <p:cNvPr id="6150" name="Picture 6" descr="https://encrypted-tbn2.gstatic.com/images?q=tbn:ANd9GcQSy8d86f9RWfTkVKuBswTTT39YURhtUm3eC9dqJDdCruutxx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735019" cy="48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2746"/>
            <a:ext cx="6016909" cy="366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295636" y="479715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r>
              <a:rPr lang="hr-HR" sz="2600" b="1" dirty="0" smtClean="0"/>
              <a:t>Slava Ocu i Sinu i Duhu Svetomu. Kako bijaše na početku, tako i sada i vazda i u </a:t>
            </a:r>
            <a:r>
              <a:rPr lang="hr-HR" sz="2600" b="1" dirty="0" err="1" smtClean="0"/>
              <a:t>vijeke</a:t>
            </a:r>
            <a:r>
              <a:rPr lang="hr-HR" sz="2600" b="1" dirty="0" smtClean="0"/>
              <a:t> vjekova. </a:t>
            </a:r>
          </a:p>
          <a:p>
            <a:pPr algn="ctr"/>
            <a:r>
              <a:rPr lang="hr-HR" sz="2600" b="1" dirty="0" smtClean="0"/>
              <a:t>Amen!</a:t>
            </a:r>
            <a:endParaRPr lang="hr-HR" sz="2600" b="1" dirty="0"/>
          </a:p>
        </p:txBody>
      </p:sp>
      <p:sp>
        <p:nvSpPr>
          <p:cNvPr id="4" name="Pravokutnik 3"/>
          <p:cNvSpPr/>
          <p:nvPr/>
        </p:nvSpPr>
        <p:spPr>
          <a:xfrm>
            <a:off x="3439929" y="260648"/>
            <a:ext cx="248016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latin typeface="Verdana" pitchFamily="34" charset="0"/>
              </a:rPr>
              <a:t>SLAVA OCU</a:t>
            </a:r>
            <a:endParaRPr lang="hr-H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1852" y="11663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O moj Isuse, oprosti nam naše grijehe, </a:t>
            </a:r>
          </a:p>
          <a:p>
            <a:r>
              <a:rPr lang="vi-VN" sz="2800" b="1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očuvaj nas od paklenog ognja, dovedi u raj </a:t>
            </a:r>
          </a:p>
          <a:p>
            <a:r>
              <a:rPr lang="vi-VN" sz="2800" b="1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sve duše, osobito one, kojima je najpotrebnije Tvoje milosrđe.</a:t>
            </a:r>
            <a:endParaRPr lang="hr-HR" sz="2800" b="1" dirty="0">
              <a:ln>
                <a:solidFill>
                  <a:srgbClr val="FF0000"/>
                </a:solidFill>
              </a:ln>
              <a:latin typeface="Verdana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9" y="2132856"/>
            <a:ext cx="5891034" cy="44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542766" cy="48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723132" y="222734"/>
            <a:ext cx="19559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prstClr val="black"/>
                </a:solidFill>
                <a:latin typeface="Verdana" pitchFamily="34" charset="0"/>
              </a:rPr>
              <a:t>OČE NAŠ</a:t>
            </a:r>
            <a:endParaRPr lang="hr-HR" sz="2800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960134" y="760636"/>
            <a:ext cx="618386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 smtClean="0">
              <a:latin typeface="Verdana" pitchFamily="34" charset="0"/>
            </a:endParaRPr>
          </a:p>
          <a:p>
            <a:r>
              <a:rPr lang="vi-VN" sz="2400" dirty="0" smtClean="0">
                <a:latin typeface="Verdana" pitchFamily="34" charset="0"/>
              </a:rPr>
              <a:t>Zdravo, Marijo, milosti puna, Gospodin s tobom, blagoslovljena ti među ženama i blagoslovljen plod utrobe tvoje, Isus</a:t>
            </a:r>
            <a:r>
              <a:rPr lang="hr-HR" sz="2400" dirty="0" smtClean="0">
                <a:latin typeface="Verdana" pitchFamily="34" charset="0"/>
              </a:rPr>
              <a:t>,</a:t>
            </a:r>
          </a:p>
          <a:p>
            <a:endParaRPr lang="hr-HR" dirty="0" smtClean="0">
              <a:latin typeface="Verdana" pitchFamily="34" charset="0"/>
            </a:endParaRPr>
          </a:p>
          <a:p>
            <a:r>
              <a:rPr lang="pl-PL" sz="3200" b="1" dirty="0" smtClean="0">
                <a:ln>
                  <a:solidFill>
                    <a:srgbClr val="FF1976"/>
                  </a:solidFill>
                </a:ln>
                <a:latin typeface="Verdana" pitchFamily="34" charset="0"/>
              </a:rPr>
              <a:t>KOJI JE NA RIJECI JORDANU KRŠTEN BIO.</a:t>
            </a:r>
          </a:p>
          <a:p>
            <a:endParaRPr lang="vi-VN" dirty="0" smtClean="0">
              <a:latin typeface="Verdana" pitchFamily="34" charset="0"/>
            </a:endParaRPr>
          </a:p>
          <a:p>
            <a:r>
              <a:rPr lang="vi-VN" sz="2400" dirty="0" smtClean="0">
                <a:latin typeface="Verdana" pitchFamily="34" charset="0"/>
              </a:rPr>
              <a:t>Sveta Marijo, Majko Božja, moli za nas grješnike sada i na času smrti naše.</a:t>
            </a:r>
            <a:endParaRPr lang="hr-HR" sz="2400" dirty="0" smtClean="0">
              <a:latin typeface="Verdana" pitchFamily="34" charset="0"/>
            </a:endParaRPr>
          </a:p>
          <a:p>
            <a:pPr algn="ctr"/>
            <a:r>
              <a:rPr lang="vi-VN" sz="2400" dirty="0" smtClean="0">
                <a:latin typeface="Verdana" pitchFamily="34" charset="0"/>
              </a:rPr>
              <a:t> Amen</a:t>
            </a:r>
            <a:r>
              <a:rPr lang="hr-HR" sz="2400" dirty="0" smtClean="0">
                <a:latin typeface="Verdana" pitchFamily="34" charset="0"/>
              </a:rPr>
              <a:t>!</a:t>
            </a:r>
            <a:endParaRPr lang="hr-HR" sz="2400" dirty="0">
              <a:latin typeface="Verdana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846174" y="171218"/>
            <a:ext cx="441178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prstClr val="black"/>
                </a:solidFill>
                <a:latin typeface="Verdana" pitchFamily="34" charset="0"/>
              </a:rPr>
              <a:t>10×ZDRAVO MARIJO</a:t>
            </a:r>
            <a:endParaRPr lang="hr-HR" sz="28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6148" name="Picture 4" descr="https://encrypted-tbn1.gstatic.com/images?q=tbn:ANd9GcTQyiV0v6ABnllksMRpX38SD7He3_sAMOGGbHfZECHJKTgJ5ayK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501"/>
            <a:ext cx="2124521" cy="28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124521" cy="213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2746"/>
            <a:ext cx="6016909" cy="366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295636" y="479715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r>
              <a:rPr lang="hr-HR" sz="2600" b="1" dirty="0" smtClean="0"/>
              <a:t>Slava Ocu i Sinu i Duhu Svetomu. Kako bijaše na početku, tako i sada i vazda i u </a:t>
            </a:r>
            <a:r>
              <a:rPr lang="hr-HR" sz="2600" b="1" dirty="0" err="1" smtClean="0"/>
              <a:t>vijeke</a:t>
            </a:r>
            <a:r>
              <a:rPr lang="hr-HR" sz="2600" b="1" dirty="0" smtClean="0"/>
              <a:t> vjekova. </a:t>
            </a:r>
          </a:p>
          <a:p>
            <a:pPr algn="ctr"/>
            <a:r>
              <a:rPr lang="hr-HR" sz="2600" b="1" dirty="0" smtClean="0"/>
              <a:t>Amen!</a:t>
            </a:r>
            <a:endParaRPr lang="hr-HR" sz="2600" b="1" dirty="0"/>
          </a:p>
        </p:txBody>
      </p:sp>
      <p:sp>
        <p:nvSpPr>
          <p:cNvPr id="4" name="Pravokutnik 3"/>
          <p:cNvSpPr/>
          <p:nvPr/>
        </p:nvSpPr>
        <p:spPr>
          <a:xfrm>
            <a:off x="3439929" y="260648"/>
            <a:ext cx="248016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latin typeface="Verdana" pitchFamily="34" charset="0"/>
              </a:rPr>
              <a:t>SLAVA OCU</a:t>
            </a:r>
            <a:endParaRPr lang="hr-H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81852" y="11663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O moj Isuse, oprosti nam naše grijehe, </a:t>
            </a:r>
          </a:p>
          <a:p>
            <a:r>
              <a:rPr lang="vi-VN" sz="2800" b="1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očuvaj nas od paklenog ognja, dovedi u raj </a:t>
            </a:r>
          </a:p>
          <a:p>
            <a:r>
              <a:rPr lang="vi-VN" sz="2800" b="1" dirty="0" smtClean="0">
                <a:ln>
                  <a:solidFill>
                    <a:srgbClr val="FF0000"/>
                  </a:solidFill>
                </a:ln>
                <a:latin typeface="Verdana" pitchFamily="34" charset="0"/>
              </a:rPr>
              <a:t>sve duše, osobito one, kojima je najpotrebnije Tvoje milosrđe.</a:t>
            </a:r>
            <a:endParaRPr lang="hr-HR" sz="2800" b="1" dirty="0">
              <a:ln>
                <a:solidFill>
                  <a:srgbClr val="FF0000"/>
                </a:solidFill>
              </a:ln>
              <a:latin typeface="Verdana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79" y="2132856"/>
            <a:ext cx="5891034" cy="44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2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https://encrypted-tbn1.gstatic.com/images?q=tbn:ANd9GcRGYVHyLzB9-RZGE4g1mkoHkS37gHIhDeuxvEsub0_ZdgesgNk5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9023"/>
            <a:ext cx="3439324" cy="56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98412" y="1124744"/>
            <a:ext cx="5292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Verdana" pitchFamily="34" charset="0"/>
              </a:rPr>
              <a:t>Zdravo Kraljice, Majko milosrđa, živote, slasti i ufanje naše, zdravo! K tebi vapijemo prognani sinovi Evini. K tebi uzdišemo tugujući i plačući u ovoj suznoj dolini. Svrni, dakle, Zagovornice naša one svoje milostive oči na nas te nam poslije ovoga progonstva pokaži Isusa, blagoslovljeni plod utrobe svoje. O blaga, o mila, o slatka Djevice Marijo.</a:t>
            </a:r>
            <a:endParaRPr lang="hr-HR" sz="2400" b="1" dirty="0">
              <a:latin typeface="Verdana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65385" y="249875"/>
            <a:ext cx="395813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latin typeface="Verdana" pitchFamily="34" charset="0"/>
              </a:rPr>
              <a:t>ZDRAVO KRALJICE</a:t>
            </a:r>
            <a:endParaRPr lang="hr-HR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14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27530"/>
              </p:ext>
            </p:extLst>
          </p:nvPr>
        </p:nvGraphicFramePr>
        <p:xfrm>
          <a:off x="539750" y="765175"/>
          <a:ext cx="7921625" cy="518477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78025"/>
                <a:gridCol w="1981200"/>
              </a:tblGrid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vjekova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Marijo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žalosna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Isus je 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sada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hy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svjetla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molitva gospodnja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vazda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vozdra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slavna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Abba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početku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Mary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radosna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our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father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SLAVA OCU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ZDRAVO MARIJO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KRUNICA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Comic Sans MS" pitchFamily="66" charset="0"/>
                        </a:rPr>
                        <a:t>OČE NAŠ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3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KRŠĆANSKE MOLITVE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0033"/>
                        </a:gs>
                        <a:gs pos="100000">
                          <a:srgbClr val="990033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257" name="AutoShape 169"/>
          <p:cNvSpPr>
            <a:spLocks noChangeArrowheads="1"/>
          </p:cNvSpPr>
          <p:nvPr/>
        </p:nvSpPr>
        <p:spPr bwMode="auto">
          <a:xfrm>
            <a:off x="598086" y="5113958"/>
            <a:ext cx="7775575" cy="719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Times New Roman" pitchFamily="18" charset="0"/>
              </a:rPr>
              <a:t>KONAČNO   RJEŠENJE</a:t>
            </a:r>
          </a:p>
        </p:txBody>
      </p:sp>
      <p:sp>
        <p:nvSpPr>
          <p:cNvPr id="89256" name="AutoShape 168"/>
          <p:cNvSpPr>
            <a:spLocks noChangeArrowheads="1"/>
          </p:cNvSpPr>
          <p:nvPr/>
        </p:nvSpPr>
        <p:spPr bwMode="auto">
          <a:xfrm>
            <a:off x="6543772" y="4224063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Stupac D</a:t>
            </a:r>
          </a:p>
        </p:txBody>
      </p:sp>
      <p:sp>
        <p:nvSpPr>
          <p:cNvPr id="89253" name="AutoShape 165"/>
          <p:cNvSpPr>
            <a:spLocks noChangeArrowheads="1"/>
          </p:cNvSpPr>
          <p:nvPr/>
        </p:nvSpPr>
        <p:spPr bwMode="auto">
          <a:xfrm>
            <a:off x="6543772" y="3401267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D 4</a:t>
            </a:r>
          </a:p>
        </p:txBody>
      </p:sp>
      <p:sp>
        <p:nvSpPr>
          <p:cNvPr id="89250" name="AutoShape 162"/>
          <p:cNvSpPr>
            <a:spLocks noChangeArrowheads="1"/>
          </p:cNvSpPr>
          <p:nvPr/>
        </p:nvSpPr>
        <p:spPr bwMode="auto">
          <a:xfrm>
            <a:off x="6535164" y="253766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D 3</a:t>
            </a:r>
          </a:p>
        </p:txBody>
      </p:sp>
      <p:sp>
        <p:nvSpPr>
          <p:cNvPr id="89247" name="AutoShape 159"/>
          <p:cNvSpPr>
            <a:spLocks noChangeArrowheads="1"/>
          </p:cNvSpPr>
          <p:nvPr/>
        </p:nvSpPr>
        <p:spPr bwMode="auto">
          <a:xfrm>
            <a:off x="6543772" y="171487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D 2</a:t>
            </a:r>
          </a:p>
        </p:txBody>
      </p:sp>
      <p:sp>
        <p:nvSpPr>
          <p:cNvPr id="89244" name="AutoShape 156"/>
          <p:cNvSpPr>
            <a:spLocks noChangeArrowheads="1"/>
          </p:cNvSpPr>
          <p:nvPr/>
        </p:nvSpPr>
        <p:spPr bwMode="auto">
          <a:xfrm>
            <a:off x="6543772" y="849686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D 1</a:t>
            </a:r>
          </a:p>
        </p:txBody>
      </p:sp>
      <p:sp>
        <p:nvSpPr>
          <p:cNvPr id="89255" name="AutoShape 167"/>
          <p:cNvSpPr>
            <a:spLocks noChangeArrowheads="1"/>
          </p:cNvSpPr>
          <p:nvPr/>
        </p:nvSpPr>
        <p:spPr bwMode="auto">
          <a:xfrm>
            <a:off x="4557404" y="4238031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Stupac C</a:t>
            </a:r>
          </a:p>
        </p:txBody>
      </p:sp>
      <p:sp>
        <p:nvSpPr>
          <p:cNvPr id="89252" name="AutoShape 164"/>
          <p:cNvSpPr>
            <a:spLocks noChangeArrowheads="1"/>
          </p:cNvSpPr>
          <p:nvPr/>
        </p:nvSpPr>
        <p:spPr bwMode="auto">
          <a:xfrm>
            <a:off x="4557404" y="3401268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 4</a:t>
            </a:r>
          </a:p>
        </p:txBody>
      </p:sp>
      <p:sp>
        <p:nvSpPr>
          <p:cNvPr id="89249" name="AutoShape 161"/>
          <p:cNvSpPr>
            <a:spLocks noChangeArrowheads="1"/>
          </p:cNvSpPr>
          <p:nvPr/>
        </p:nvSpPr>
        <p:spPr bwMode="auto">
          <a:xfrm>
            <a:off x="4557404" y="2537669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 3</a:t>
            </a:r>
          </a:p>
        </p:txBody>
      </p:sp>
      <p:sp>
        <p:nvSpPr>
          <p:cNvPr id="89246" name="AutoShape 158"/>
          <p:cNvSpPr>
            <a:spLocks noChangeArrowheads="1"/>
          </p:cNvSpPr>
          <p:nvPr/>
        </p:nvSpPr>
        <p:spPr bwMode="auto">
          <a:xfrm>
            <a:off x="4557404" y="1700384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 2</a:t>
            </a:r>
          </a:p>
        </p:txBody>
      </p:sp>
      <p:sp>
        <p:nvSpPr>
          <p:cNvPr id="89243" name="AutoShape 155"/>
          <p:cNvSpPr>
            <a:spLocks noChangeArrowheads="1"/>
          </p:cNvSpPr>
          <p:nvPr/>
        </p:nvSpPr>
        <p:spPr bwMode="auto">
          <a:xfrm>
            <a:off x="4558752" y="860687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 1</a:t>
            </a:r>
          </a:p>
        </p:txBody>
      </p:sp>
      <p:sp>
        <p:nvSpPr>
          <p:cNvPr id="89254" name="AutoShape 166"/>
          <p:cNvSpPr>
            <a:spLocks noChangeArrowheads="1"/>
          </p:cNvSpPr>
          <p:nvPr/>
        </p:nvSpPr>
        <p:spPr bwMode="auto">
          <a:xfrm>
            <a:off x="2584454" y="423803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Stupac B</a:t>
            </a:r>
          </a:p>
        </p:txBody>
      </p:sp>
      <p:sp>
        <p:nvSpPr>
          <p:cNvPr id="89251" name="AutoShape 163"/>
          <p:cNvSpPr>
            <a:spLocks noChangeArrowheads="1"/>
          </p:cNvSpPr>
          <p:nvPr/>
        </p:nvSpPr>
        <p:spPr bwMode="auto">
          <a:xfrm>
            <a:off x="2584454" y="3401269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 4</a:t>
            </a:r>
          </a:p>
        </p:txBody>
      </p:sp>
      <p:sp>
        <p:nvSpPr>
          <p:cNvPr id="89248" name="AutoShape 160"/>
          <p:cNvSpPr>
            <a:spLocks noChangeArrowheads="1"/>
          </p:cNvSpPr>
          <p:nvPr/>
        </p:nvSpPr>
        <p:spPr bwMode="auto">
          <a:xfrm>
            <a:off x="2559100" y="2537669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 3</a:t>
            </a:r>
          </a:p>
        </p:txBody>
      </p:sp>
      <p:sp>
        <p:nvSpPr>
          <p:cNvPr id="89245" name="AutoShape 157"/>
          <p:cNvSpPr>
            <a:spLocks noChangeArrowheads="1"/>
          </p:cNvSpPr>
          <p:nvPr/>
        </p:nvSpPr>
        <p:spPr bwMode="auto">
          <a:xfrm>
            <a:off x="2584454" y="1700907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B 2</a:t>
            </a:r>
          </a:p>
        </p:txBody>
      </p:sp>
      <p:sp>
        <p:nvSpPr>
          <p:cNvPr id="89242" name="AutoShape 154"/>
          <p:cNvSpPr>
            <a:spLocks noChangeArrowheads="1"/>
          </p:cNvSpPr>
          <p:nvPr/>
        </p:nvSpPr>
        <p:spPr bwMode="auto">
          <a:xfrm>
            <a:off x="2584454" y="860687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 1</a:t>
            </a:r>
          </a:p>
        </p:txBody>
      </p:sp>
      <p:sp>
        <p:nvSpPr>
          <p:cNvPr id="89241" name="AutoShape 153"/>
          <p:cNvSpPr>
            <a:spLocks noChangeArrowheads="1"/>
          </p:cNvSpPr>
          <p:nvPr/>
        </p:nvSpPr>
        <p:spPr bwMode="auto">
          <a:xfrm>
            <a:off x="598086" y="423872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Stupac A</a:t>
            </a:r>
          </a:p>
        </p:txBody>
      </p:sp>
      <p:sp>
        <p:nvSpPr>
          <p:cNvPr id="89240" name="AutoShape 152"/>
          <p:cNvSpPr>
            <a:spLocks noChangeArrowheads="1"/>
          </p:cNvSpPr>
          <p:nvPr/>
        </p:nvSpPr>
        <p:spPr bwMode="auto">
          <a:xfrm>
            <a:off x="598086" y="3375126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A 4</a:t>
            </a:r>
          </a:p>
        </p:txBody>
      </p:sp>
      <p:sp>
        <p:nvSpPr>
          <p:cNvPr id="89239" name="AutoShape 151"/>
          <p:cNvSpPr>
            <a:spLocks noChangeArrowheads="1"/>
          </p:cNvSpPr>
          <p:nvPr/>
        </p:nvSpPr>
        <p:spPr bwMode="auto">
          <a:xfrm>
            <a:off x="611188" y="2563812"/>
            <a:ext cx="1841500" cy="65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A 3</a:t>
            </a:r>
          </a:p>
        </p:txBody>
      </p:sp>
      <p:sp>
        <p:nvSpPr>
          <p:cNvPr id="89238" name="AutoShape 150"/>
          <p:cNvSpPr>
            <a:spLocks noChangeArrowheads="1"/>
          </p:cNvSpPr>
          <p:nvPr/>
        </p:nvSpPr>
        <p:spPr bwMode="auto">
          <a:xfrm>
            <a:off x="611188" y="1700213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A 2</a:t>
            </a:r>
          </a:p>
        </p:txBody>
      </p:sp>
      <p:sp>
        <p:nvSpPr>
          <p:cNvPr id="89237" name="AutoShape 149"/>
          <p:cNvSpPr>
            <a:spLocks noChangeArrowheads="1"/>
          </p:cNvSpPr>
          <p:nvPr/>
        </p:nvSpPr>
        <p:spPr bwMode="auto">
          <a:xfrm>
            <a:off x="627063" y="860687"/>
            <a:ext cx="1841500" cy="658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A 1</a:t>
            </a:r>
          </a:p>
        </p:txBody>
      </p:sp>
    </p:spTree>
    <p:extLst>
      <p:ext uri="{BB962C8B-B14F-4D97-AF65-F5344CB8AC3E}">
        <p14:creationId xmlns:p14="http://schemas.microsoft.com/office/powerpoint/2010/main" val="12637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8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8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8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8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8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8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8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8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8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8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8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8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8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8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8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8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8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8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" dur="500"/>
                                        <p:tgtEl>
                                          <p:spTgt spid="8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257"/>
                  </p:tgtEl>
                </p:cond>
              </p:nextCondLst>
            </p:seq>
          </p:childTnLst>
        </p:cTn>
      </p:par>
    </p:tnLst>
    <p:bldLst>
      <p:bldP spid="89257" grpId="0" animBg="1"/>
      <p:bldP spid="89256" grpId="0" animBg="1"/>
      <p:bldP spid="89253" grpId="0" animBg="1"/>
      <p:bldP spid="89250" grpId="0" animBg="1"/>
      <p:bldP spid="89247" grpId="0" animBg="1"/>
      <p:bldP spid="89244" grpId="0" animBg="1"/>
      <p:bldP spid="89255" grpId="0" animBg="1"/>
      <p:bldP spid="89252" grpId="0" animBg="1"/>
      <p:bldP spid="89249" grpId="0" animBg="1"/>
      <p:bldP spid="89246" grpId="0" animBg="1"/>
      <p:bldP spid="89243" grpId="0" animBg="1"/>
      <p:bldP spid="89254" grpId="0" animBg="1"/>
      <p:bldP spid="89251" grpId="0" animBg="1"/>
      <p:bldP spid="89248" grpId="0" animBg="1"/>
      <p:bldP spid="89245" grpId="0" animBg="1"/>
      <p:bldP spid="89242" grpId="0" animBg="1"/>
      <p:bldP spid="89241" grpId="0" animBg="1"/>
      <p:bldP spid="89240" grpId="0" animBg="1"/>
      <p:bldP spid="89239" grpId="0" animBg="1"/>
      <p:bldP spid="89238" grpId="0" animBg="1"/>
      <p:bldP spid="892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067944" y="1072506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4200" b="1" dirty="0" smtClean="0">
                <a:latin typeface="Verdana" pitchFamily="34" charset="0"/>
              </a:rPr>
              <a:t>U ime Oca</a:t>
            </a:r>
          </a:p>
          <a:p>
            <a:pPr algn="ctr">
              <a:lnSpc>
                <a:spcPct val="150000"/>
              </a:lnSpc>
            </a:pPr>
            <a:r>
              <a:rPr lang="hr-HR" sz="4200" b="1" dirty="0" smtClean="0">
                <a:latin typeface="Verdana" pitchFamily="34" charset="0"/>
              </a:rPr>
              <a:t> i Sina </a:t>
            </a:r>
          </a:p>
          <a:p>
            <a:pPr algn="ctr">
              <a:lnSpc>
                <a:spcPct val="150000"/>
              </a:lnSpc>
            </a:pPr>
            <a:r>
              <a:rPr lang="hr-HR" sz="4200" b="1" dirty="0" smtClean="0">
                <a:latin typeface="Verdana" pitchFamily="34" charset="0"/>
              </a:rPr>
              <a:t>i Duha Svetoga. Amen!</a:t>
            </a:r>
            <a:endParaRPr lang="hr-HR" sz="4200" b="1" dirty="0">
              <a:latin typeface="Verdana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5419156" y="349829"/>
            <a:ext cx="269817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prstClr val="black"/>
                </a:solidFill>
                <a:latin typeface="Verdana" pitchFamily="34" charset="0"/>
              </a:rPr>
              <a:t>ZNAK KRIŽA</a:t>
            </a:r>
            <a:endParaRPr lang="hr-HR" sz="28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527"/>
            <a:ext cx="4536504" cy="6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933056"/>
            <a:ext cx="7056784" cy="2581219"/>
          </a:xfrm>
          <a:prstGeom prst="rect">
            <a:avLst/>
          </a:prstGeom>
          <a:solidFill>
            <a:schemeClr val="accent4">
              <a:lumMod val="75000"/>
              <a:alpha val="57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Radosna otajstva krunice – upiši slova i riječi koje nedostaju.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Koga si, Djevice, po  _  _ </a:t>
            </a:r>
            <a:r>
              <a:rPr lang="hr-H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</a:t>
            </a: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Svetom </a:t>
            </a:r>
            <a:r>
              <a:rPr lang="hr-H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</a:t>
            </a: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  _  _.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Koga si, Djevice, El _  _  _  _  _  ti u pohode  _  _  _  _  _  _.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Koga si, Djevice, _  _ </a:t>
            </a:r>
            <a:r>
              <a:rPr lang="hr-H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</a:t>
            </a: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Koga si, Djevice, u h _  _  _  _  prikazala.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Koga si, Djevice, u hramu  _  _  _  _  _.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404664"/>
            <a:ext cx="7056784" cy="3158813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r-H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Zaokruži molitve koje molimo u molitvi krunice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 naš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 Marijo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Anđele čuvaru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Anđeo Gospodnji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Slava Ocu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 Kraljice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Kraljice neba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Vjerovanje</a:t>
            </a: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88640"/>
            <a:ext cx="8645693" cy="646331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 smtClean="0"/>
              <a:t>3. </a:t>
            </a:r>
            <a:r>
              <a:rPr lang="hr-HR" b="1" dirty="0"/>
              <a:t>Poveži žalosna otajstva crvenom bojicom, slavna otajstva plavom bojicom i otajstva svjetla zelenom bojicom.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39480"/>
              </p:ext>
            </p:extLst>
          </p:nvPr>
        </p:nvGraphicFramePr>
        <p:xfrm>
          <a:off x="2051720" y="1052736"/>
          <a:ext cx="5018432" cy="5576443"/>
        </p:xfrm>
        <a:graphic>
          <a:graphicData uri="http://schemas.openxmlformats.org/drawingml/2006/table">
            <a:tbl>
              <a:tblPr firstRow="1" firstCol="1" bandRow="1"/>
              <a:tblGrid>
                <a:gridCol w="3687124"/>
                <a:gridCol w="1331308"/>
              </a:tblGrid>
              <a:tr h="4351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tebe, Djevice, na nebo uzeo.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za nas trnjem okrunjen bio.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nam se na svadbi u Kani objavio.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na nebo uzašao.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od mrtvih uskrsnuo.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za nas teški križ nosio.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nam se u otajstvu euharistije darovao.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tebe, Djevice, na nebu okrunio.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Duha Svetoga poslao.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na rijeci Jordanu kršten bio.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za nas raspet bio.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se na gori preobrazio i svoju nam slavu objavio.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se za nas krvavim znojem znojio.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nam je kraljevstvo Božje navijestio i na obraćenje nas pozvao.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 je za nas bičevan bio.</a:t>
                      </a:r>
                    </a:p>
                  </a:txBody>
                  <a:tcPr marL="59809" marR="59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ŽALOSNA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SLAVNA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SVJETLA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0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619749" cy="5688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4572000" y="90872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Oboji krunicu tako da zrna na koja molimo Zdravo Marijo obojiš jednom bojom, zrna na koja molimo Oče naš i otajstva drugom bojom…. 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38733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499992" y="394248"/>
            <a:ext cx="412805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prstClr val="black"/>
                </a:solidFill>
                <a:latin typeface="Verdana" pitchFamily="34" charset="0"/>
              </a:rPr>
              <a:t>KRALJICE KRUNICE</a:t>
            </a:r>
            <a:endParaRPr lang="hr-HR" sz="28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7868"/>
            <a:ext cx="3672408" cy="521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9991" y="1340768"/>
            <a:ext cx="41280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/>
              <a:t>Zrncima svete krunice, </a:t>
            </a:r>
          </a:p>
          <a:p>
            <a:pPr algn="ctr"/>
            <a:r>
              <a:rPr lang="hr-HR" sz="2400" b="1" dirty="0"/>
              <a:t>cvatu nam bijele ruže,</a:t>
            </a:r>
          </a:p>
          <a:p>
            <a:pPr algn="ctr"/>
            <a:r>
              <a:rPr lang="hr-HR" sz="2400" b="1" dirty="0"/>
              <a:t>nose ih k tvome prijestolju </a:t>
            </a:r>
          </a:p>
          <a:p>
            <a:pPr algn="ctr"/>
            <a:r>
              <a:rPr lang="hr-HR" sz="2400" b="1" dirty="0"/>
              <a:t>anđeli što te kruže.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Kraljice krunice...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Posljednji kad nam smrači vid,</a:t>
            </a:r>
          </a:p>
          <a:p>
            <a:pPr algn="ctr"/>
            <a:r>
              <a:rPr lang="hr-HR" sz="2400" b="1" dirty="0"/>
              <a:t>prekrije smrt i tama,</a:t>
            </a:r>
          </a:p>
          <a:p>
            <a:pPr algn="ctr"/>
            <a:r>
              <a:rPr lang="hr-HR" sz="2400" b="1" dirty="0"/>
              <a:t>Majčice dođi, moli </a:t>
            </a:r>
          </a:p>
          <a:p>
            <a:pPr algn="ctr"/>
            <a:r>
              <a:rPr lang="hr-HR" sz="2400" b="1" dirty="0"/>
              <a:t>daj krunicu zadnju s nama!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Kraljice krunice...</a:t>
            </a:r>
          </a:p>
        </p:txBody>
      </p:sp>
    </p:spTree>
    <p:extLst>
      <p:ext uri="{BB962C8B-B14F-4D97-AF65-F5344CB8AC3E}">
        <p14:creationId xmlns:p14="http://schemas.microsoft.com/office/powerpoint/2010/main" val="34981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457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n>
                  <a:solidFill>
                    <a:srgbClr val="FF1976"/>
                  </a:solidFill>
                </a:ln>
              </a:rPr>
              <a:t>Kako je nastala krunica</a:t>
            </a:r>
            <a:endParaRPr lang="hr-HR" sz="3600" b="1" dirty="0">
              <a:ln>
                <a:solidFill>
                  <a:srgbClr val="FF197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665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4" y="4691246"/>
            <a:ext cx="1966337" cy="1966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20" y="4727134"/>
            <a:ext cx="1934871" cy="189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79" y="22177"/>
            <a:ext cx="2055092" cy="20577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08" y="143294"/>
            <a:ext cx="2952328" cy="295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1153" y="1928473"/>
            <a:ext cx="36158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hr-HR" sz="8000" b="1" dirty="0" smtClean="0">
                <a:ln/>
                <a:solidFill>
                  <a:srgbClr val="FF1976"/>
                </a:solidFill>
              </a:rPr>
              <a:t>GRUPNI </a:t>
            </a:r>
          </a:p>
          <a:p>
            <a:pPr algn="ctr"/>
            <a:r>
              <a:rPr lang="hr-HR" sz="8000" b="1" dirty="0" smtClean="0">
                <a:ln/>
                <a:solidFill>
                  <a:srgbClr val="FF1976"/>
                </a:solidFill>
              </a:rPr>
              <a:t>RAD</a:t>
            </a:r>
            <a:endParaRPr lang="en-US" sz="8000" b="1" cap="none" spc="0" dirty="0">
              <a:ln/>
              <a:solidFill>
                <a:srgbClr val="FF1976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7" y="1750116"/>
            <a:ext cx="2950720" cy="295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474" y="4285934"/>
            <a:ext cx="2054530" cy="205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745" y="116584"/>
            <a:ext cx="1813929" cy="1773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0021" y="3104259"/>
            <a:ext cx="1634674" cy="1629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320" y="489303"/>
            <a:ext cx="890853" cy="888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5514" y="3709377"/>
            <a:ext cx="814646" cy="795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31" y="5206265"/>
            <a:ext cx="933528" cy="936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595" y="5927067"/>
            <a:ext cx="828502" cy="8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80" y="11861"/>
            <a:ext cx="4572000" cy="66325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tebe, Djevice, na nebo uzeo.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za nas trnjem okrunjen bio.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nam se na svadbi u Kani objavio.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Koga si, Djevice, rodila.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na nebo uzašao.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Koga si, Djevice, Elizabeti u pohode nosila.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od mrtvih uskrsnuo.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za nas teški križ nosio.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nam se u otajstvu euharistije darovao.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Koga si, Djevice, po Duhu Svetom začela.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tebe, Djevice, na nebu okrunio</a:t>
            </a:r>
            <a:r>
              <a:rPr lang="hr-HR" sz="25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r-H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1861"/>
            <a:ext cx="4572000" cy="58631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Duha Svetoga poslao.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na rijeci Jordanu kršten bio.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Koga si, Djevice, u hramu našla.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za nas raspet bio.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se na gori preobrazio i svoju nam slavu objavio.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se za nas krvavim znojem znojio.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Koga si, Djevice, u hramu prikazala.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nam je kraljevstvo Božje navijestio i na obraćenje nas pozvao.</a:t>
            </a:r>
          </a:p>
          <a:p>
            <a:r>
              <a:rPr lang="hr-HR" sz="2500" dirty="0">
                <a:solidFill>
                  <a:schemeClr val="bg1">
                    <a:lumMod val="50000"/>
                  </a:schemeClr>
                </a:solidFill>
              </a:rPr>
              <a:t>Koji je za nas bičevan bio.</a:t>
            </a:r>
          </a:p>
        </p:txBody>
      </p:sp>
    </p:spTree>
    <p:extLst>
      <p:ext uri="{BB962C8B-B14F-4D97-AF65-F5344CB8AC3E}">
        <p14:creationId xmlns:p14="http://schemas.microsoft.com/office/powerpoint/2010/main" val="39868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015" y="269869"/>
            <a:ext cx="4572000" cy="2782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rgbClr val="FF197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Radosna otajstva krunice: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 se ponedjeljkom i subotom.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197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Koga si, Djevice, po Duhu Svetom začela.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197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Koga si, Djevice, Elizabeti u pohode nosila.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197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Koga si, Djevice, rodila.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197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Koga si, Djevice, u hramu prikazala.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197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Koga si, Djevice, u hramu našla.</a:t>
            </a:r>
            <a:endParaRPr lang="hr-HR" dirty="0">
              <a:solidFill>
                <a:srgbClr val="FF197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224" y="242574"/>
            <a:ext cx="4572000" cy="2782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Žalosna otajstva krunice: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 se utorkom i petkom.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Koji se za nas krvavim znojem znojio.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Koji je za nas bičevan bio.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Koji je za nas trnjem okrunjen bio.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Koji je za nas teški križ nosio.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Koji je za nas raspet bio.</a:t>
            </a:r>
            <a:endParaRPr lang="hr-HR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015" y="3348660"/>
            <a:ext cx="4572000" cy="2782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Slavna otajstva krunice: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 se srijedom i nedjeljom.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Koji je od mrtvih uskrsnuo.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Koji je na nebo uzašao.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Koji je Duha Svetoga poslao.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Koji je tebe, Djevice, na nebo uzeo.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Koji je tebe, Djevice, na nebu okrunio.</a:t>
            </a:r>
            <a:endParaRPr lang="hr-HR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6224" y="3348660"/>
            <a:ext cx="4572000" cy="3375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Otajstva svjetla krunice: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 se četvrtkom.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Koji je na rijeci Jordanu kršten bio.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Koji nam se na svadbi u Kani objavio.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Koji nam je kraljevstvo Božje navijestio i na obraćenje nas pozvao.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Koji se na gori preobrazio i svoju nam slavu objavio.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Koji nam se u otajstvu euharistije darovao.</a:t>
            </a:r>
            <a:endParaRPr lang="hr-H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11560" y="260648"/>
            <a:ext cx="412805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hr-HR" sz="2800" b="1" dirty="0" smtClean="0">
                <a:latin typeface="Verdana" pitchFamily="34" charset="0"/>
              </a:rPr>
              <a:t>KRALJICE KRUNICE</a:t>
            </a:r>
            <a:endParaRPr lang="hr-HR" sz="2800" b="1" dirty="0">
              <a:latin typeface="Verdan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1286"/>
            <a:ext cx="3672408" cy="521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185" y="1010751"/>
            <a:ext cx="41280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/>
              <a:t>Kraljice svete krunice, </a:t>
            </a:r>
          </a:p>
          <a:p>
            <a:pPr algn="ctr"/>
            <a:r>
              <a:rPr lang="hr-HR" sz="2400" b="1" dirty="0"/>
              <a:t>beskrajne sreće more!</a:t>
            </a:r>
          </a:p>
          <a:p>
            <a:pPr algn="ctr"/>
            <a:r>
              <a:rPr lang="hr-HR" sz="2400" b="1" dirty="0"/>
              <a:t>Tebi se puci klanjaju, </a:t>
            </a:r>
          </a:p>
          <a:p>
            <a:pPr algn="ctr"/>
            <a:r>
              <a:rPr lang="hr-HR" sz="2400" b="1" dirty="0"/>
              <a:t>anđeli tebi dvore.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Kraljice krunice, moli za nas!</a:t>
            </a:r>
          </a:p>
          <a:p>
            <a:pPr algn="ctr"/>
            <a:r>
              <a:rPr lang="hr-HR" sz="2400" b="1" dirty="0"/>
              <a:t>Kraljice krunice, budi nam spas!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Divno si čudo stvorila, </a:t>
            </a:r>
          </a:p>
          <a:p>
            <a:pPr algn="ctr"/>
            <a:r>
              <a:rPr lang="hr-HR" sz="2400" b="1" dirty="0"/>
              <a:t>krunicu kad si dala,</a:t>
            </a:r>
          </a:p>
          <a:p>
            <a:pPr algn="ctr"/>
            <a:r>
              <a:rPr lang="hr-HR" sz="2400" b="1" dirty="0"/>
              <a:t>nebo i zemlja pjevaju: </a:t>
            </a:r>
          </a:p>
          <a:p>
            <a:pPr algn="ctr"/>
            <a:r>
              <a:rPr lang="hr-HR" sz="2400" b="1" dirty="0"/>
              <a:t>bila ti čast i hvala!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Kraljice krunice...</a:t>
            </a:r>
          </a:p>
        </p:txBody>
      </p:sp>
    </p:spTree>
    <p:extLst>
      <p:ext uri="{BB962C8B-B14F-4D97-AF65-F5344CB8AC3E}">
        <p14:creationId xmlns:p14="http://schemas.microsoft.com/office/powerpoint/2010/main" val="5487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encrypted-tbn2.gstatic.com/images?q=tbn:ANd9GcQ9Z_SCNAPUBxgROpOZjuqpDhNCxF-ySucESriz0s5rS3w_ZR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9" y="1106749"/>
            <a:ext cx="34736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299575" y="1072506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 smtClean="0">
                <a:effectLst/>
                <a:latin typeface="Verdana" pitchFamily="34" charset="0"/>
              </a:rPr>
              <a:t>U ime Oca</a:t>
            </a:r>
          </a:p>
          <a:p>
            <a:pPr algn="ctr">
              <a:lnSpc>
                <a:spcPct val="150000"/>
              </a:lnSpc>
            </a:pPr>
            <a:r>
              <a:rPr lang="hr-HR" sz="2800" b="1" dirty="0" smtClean="0">
                <a:effectLst/>
                <a:latin typeface="Verdana" pitchFamily="34" charset="0"/>
              </a:rPr>
              <a:t> i Sina </a:t>
            </a:r>
          </a:p>
          <a:p>
            <a:pPr algn="ctr">
              <a:lnSpc>
                <a:spcPct val="150000"/>
              </a:lnSpc>
            </a:pPr>
            <a:r>
              <a:rPr lang="hr-HR" sz="2800" b="1" dirty="0" smtClean="0">
                <a:effectLst/>
                <a:latin typeface="Verdana" pitchFamily="34" charset="0"/>
              </a:rPr>
              <a:t>i Duha Svetoga. Amen!</a:t>
            </a:r>
            <a:endParaRPr lang="hr-HR" sz="2800" b="1" dirty="0">
              <a:effectLst/>
              <a:latin typeface="Verdana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95536" y="260648"/>
            <a:ext cx="828464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hr-HR" sz="2800" b="1" dirty="0" smtClean="0">
                <a:latin typeface="Verdana" pitchFamily="34" charset="0"/>
              </a:rPr>
              <a:t>ZNAK KRIŽA-POLJUBAC KRIŽU-NAKANA</a:t>
            </a:r>
            <a:endParaRPr lang="hr-HR" sz="2800" b="1" dirty="0">
              <a:latin typeface="Verdana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635896" y="3573016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Verdana" pitchFamily="34" charset="0"/>
              </a:rPr>
              <a:t>Isuse, ovo je tebi za ljubav, za obraćenje </a:t>
            </a:r>
          </a:p>
          <a:p>
            <a:r>
              <a:rPr lang="hr-HR" sz="2800" b="1" dirty="0">
                <a:latin typeface="Verdana" pitchFamily="34" charset="0"/>
              </a:rPr>
              <a:t>grešnika i kao naknada za uvrede koje se </a:t>
            </a:r>
          </a:p>
          <a:p>
            <a:r>
              <a:rPr lang="hr-HR" sz="2800" b="1" dirty="0">
                <a:latin typeface="Verdana" pitchFamily="34" charset="0"/>
              </a:rPr>
              <a:t>nanose svetom i bezgrešnom Srcu Marijinu.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687129" y="2805324"/>
            <a:ext cx="625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5400" dirty="0">
                <a:solidFill>
                  <a:srgbClr val="FF0000"/>
                </a:solidFill>
                <a:latin typeface="Verdana" pitchFamily="34" charset="0"/>
              </a:rPr>
              <a:t>†</a:t>
            </a:r>
          </a:p>
        </p:txBody>
      </p:sp>
    </p:spTree>
    <p:extLst>
      <p:ext uri="{BB962C8B-B14F-4D97-AF65-F5344CB8AC3E}">
        <p14:creationId xmlns:p14="http://schemas.microsoft.com/office/powerpoint/2010/main" val="10680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1422</Words>
  <Application>Microsoft Office PowerPoint</Application>
  <PresentationFormat>On-screen Show (4:3)</PresentationFormat>
  <Paragraphs>233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MZOŠ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OŠ Mate Lovraka</dc:creator>
  <cp:lastModifiedBy>tomba</cp:lastModifiedBy>
  <cp:revision>99</cp:revision>
  <dcterms:created xsi:type="dcterms:W3CDTF">2012-10-13T10:53:27Z</dcterms:created>
  <dcterms:modified xsi:type="dcterms:W3CDTF">2015-03-11T16:10:18Z</dcterms:modified>
</cp:coreProperties>
</file>